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44" r:id="rId1"/>
  </p:sldMasterIdLst>
  <p:notesMasterIdLst>
    <p:notesMasterId r:id="rId34"/>
  </p:notesMasterIdLst>
  <p:sldIdLst>
    <p:sldId id="363" r:id="rId2"/>
    <p:sldId id="348" r:id="rId3"/>
    <p:sldId id="332" r:id="rId4"/>
    <p:sldId id="334" r:id="rId5"/>
    <p:sldId id="333" r:id="rId6"/>
    <p:sldId id="257" r:id="rId7"/>
    <p:sldId id="259" r:id="rId8"/>
    <p:sldId id="260" r:id="rId9"/>
    <p:sldId id="263" r:id="rId10"/>
    <p:sldId id="266" r:id="rId11"/>
    <p:sldId id="267" r:id="rId12"/>
    <p:sldId id="315" r:id="rId13"/>
    <p:sldId id="316" r:id="rId14"/>
    <p:sldId id="317" r:id="rId15"/>
    <p:sldId id="270" r:id="rId16"/>
    <p:sldId id="343" r:id="rId17"/>
    <p:sldId id="369" r:id="rId18"/>
    <p:sldId id="347" r:id="rId19"/>
    <p:sldId id="319" r:id="rId20"/>
    <p:sldId id="318" r:id="rId21"/>
    <p:sldId id="324" r:id="rId22"/>
    <p:sldId id="364" r:id="rId23"/>
    <p:sldId id="331" r:id="rId24"/>
    <p:sldId id="371" r:id="rId25"/>
    <p:sldId id="373" r:id="rId26"/>
    <p:sldId id="374" r:id="rId27"/>
    <p:sldId id="361" r:id="rId28"/>
    <p:sldId id="370" r:id="rId29"/>
    <p:sldId id="372" r:id="rId30"/>
    <p:sldId id="258" r:id="rId31"/>
    <p:sldId id="356" r:id="rId32"/>
    <p:sldId id="35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90" autoAdjust="0"/>
    <p:restoredTop sz="94660"/>
  </p:normalViewPr>
  <p:slideViewPr>
    <p:cSldViewPr snapToGrid="0">
      <p:cViewPr varScale="1">
        <p:scale>
          <a:sx n="86" d="100"/>
          <a:sy n="86" d="100"/>
        </p:scale>
        <p:origin x="44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gif>
</file>

<file path=ppt/media/image35.gif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F1DC55-1474-40C6-BBF2-7ECA26DCEFEE}" type="datetimeFigureOut">
              <a:rPr lang="pt-BR" smtClean="0"/>
              <a:t>06/02/2019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D1BB7-7923-49BF-88E6-1DD1A8A3933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6723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8D1BB7-7923-49BF-88E6-1DD1A8A39338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395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8D1BB7-7923-49BF-88E6-1DD1A8A39338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0834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dirty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09CC3-A38B-4EB7-988F-7912514ABE56}" type="datetime1">
              <a:rPr lang="pt-BR" smtClean="0"/>
              <a:t>06/02/2019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7145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0B250-5CF7-499A-9067-C5925FB37ED6}" type="datetime1">
              <a:rPr lang="pt-BR" smtClean="0"/>
              <a:t>06/02/2019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8443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0D34C-2E30-4068-A16F-BC1D6690A674}" type="datetime1">
              <a:rPr lang="pt-BR" smtClean="0"/>
              <a:t>06/02/2019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8540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CE632-AEE9-4514-B6BB-7BEDAB9A8633}" type="datetime1">
              <a:rPr lang="pt-BR" smtClean="0"/>
              <a:t>06/02/2019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7EFF759F-555F-4883-A7EA-B5FD0B8C67DD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877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B5979-A56E-45A9-87D6-A0C99B1E79CB}" type="datetime1">
              <a:rPr lang="pt-BR" smtClean="0"/>
              <a:t>06/02/2019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909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6A869-DF28-408D-B869-BE87FC1E0130}" type="datetime1">
              <a:rPr lang="pt-BR" smtClean="0"/>
              <a:t>06/02/2019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2059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1FF1-AE08-4527-B867-16B7FA20A765}" type="datetime1">
              <a:rPr lang="pt-BR" smtClean="0"/>
              <a:t>06/02/2019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9688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4EF98-9E0F-42C5-A8BC-2EE9BDBBF6AE}" type="datetime1">
              <a:rPr lang="pt-BR" smtClean="0"/>
              <a:t>06/02/2019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9928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AE138-F257-498C-85C8-0E67CD4D6AE0}" type="datetime1">
              <a:rPr lang="pt-BR" smtClean="0"/>
              <a:t>06/02/2019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7EFF759F-555F-4883-A7EA-B5FD0B8C67DD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4116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DBF2A83-4D5A-471C-A78C-040E6BE7211C}" type="datetime1">
              <a:rPr lang="pt-BR" smtClean="0"/>
              <a:t>06/02/2019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432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A6C8-E0B6-4765-A493-467BCB79164B}" type="datetime1">
              <a:rPr lang="pt-BR" smtClean="0"/>
              <a:t>06/02/2019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8058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64B1B39-E5C9-40E3-B811-57C0FBF301A6}" type="datetime1">
              <a:rPr lang="pt-BR" smtClean="0"/>
              <a:t>06/02/2019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EFF759F-555F-4883-A7EA-B5FD0B8C67D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388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image" Target="../media/image3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gi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995FCF4-088E-4DA2-9326-417B2358B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131" y="640133"/>
            <a:ext cx="5140245" cy="437942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D9BAAA8-F53C-4A53-A9BA-64A210D4199F}"/>
              </a:ext>
            </a:extLst>
          </p:cNvPr>
          <p:cNvSpPr/>
          <p:nvPr/>
        </p:nvSpPr>
        <p:spPr>
          <a:xfrm>
            <a:off x="8130875" y="5267321"/>
            <a:ext cx="320812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600" dirty="0">
                <a:ln w="0"/>
              </a:rPr>
              <a:t>Rodrigo Rianelly</a:t>
            </a:r>
            <a:endParaRPr lang="pt-BR" sz="3600" b="0" cap="none" spc="0" dirty="0">
              <a:ln w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1B884ABC-62C1-46F6-B7FF-A71BEF40F327}"/>
              </a:ext>
            </a:extLst>
          </p:cNvPr>
          <p:cNvSpPr/>
          <p:nvPr/>
        </p:nvSpPr>
        <p:spPr>
          <a:xfrm>
            <a:off x="978357" y="2274838"/>
            <a:ext cx="10235286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4800" b="0" cap="none" spc="0" dirty="0" err="1">
                <a:ln w="0"/>
              </a:rPr>
              <a:t>Distributed</a:t>
            </a:r>
            <a:r>
              <a:rPr lang="pt-BR" sz="4800" b="0" cap="none" spc="0" dirty="0">
                <a:ln w="0"/>
              </a:rPr>
              <a:t> </a:t>
            </a:r>
            <a:r>
              <a:rPr lang="pt-BR" sz="4800" b="0" cap="none" spc="0" dirty="0" err="1">
                <a:ln w="0"/>
              </a:rPr>
              <a:t>photovoltaic</a:t>
            </a:r>
            <a:r>
              <a:rPr lang="pt-BR" sz="4800" b="0" cap="none" spc="0" dirty="0">
                <a:ln w="0"/>
              </a:rPr>
              <a:t> </a:t>
            </a:r>
            <a:r>
              <a:rPr lang="pt-BR" sz="4800" b="0" cap="none" spc="0" dirty="0" err="1">
                <a:ln w="0"/>
              </a:rPr>
              <a:t>generation</a:t>
            </a:r>
            <a:r>
              <a:rPr lang="pt-BR" sz="4800" b="0" cap="none" spc="0" dirty="0">
                <a:ln w="0"/>
              </a:rPr>
              <a:t> </a:t>
            </a:r>
            <a:r>
              <a:rPr lang="pt-BR" sz="4800" b="0" cap="none" spc="0" dirty="0" err="1">
                <a:ln w="0"/>
              </a:rPr>
              <a:t>impact</a:t>
            </a:r>
            <a:r>
              <a:rPr lang="pt-BR" sz="4800" b="0" cap="none" spc="0" dirty="0">
                <a:ln w="0"/>
              </a:rPr>
              <a:t> </a:t>
            </a:r>
            <a:r>
              <a:rPr lang="pt-BR" sz="4800" b="0" cap="none" spc="0" dirty="0" err="1">
                <a:ln w="0"/>
              </a:rPr>
              <a:t>on</a:t>
            </a:r>
            <a:r>
              <a:rPr lang="pt-BR" sz="4800" b="0" cap="none" spc="0" dirty="0">
                <a:ln w="0"/>
              </a:rPr>
              <a:t> </a:t>
            </a:r>
            <a:r>
              <a:rPr lang="pt-BR" sz="4800" b="0" cap="none" spc="0" dirty="0" err="1">
                <a:ln w="0"/>
              </a:rPr>
              <a:t>fault</a:t>
            </a:r>
            <a:r>
              <a:rPr lang="pt-BR" sz="4800" b="0" cap="none" spc="0" dirty="0">
                <a:ln w="0"/>
              </a:rPr>
              <a:t> </a:t>
            </a:r>
            <a:r>
              <a:rPr lang="pt-BR" sz="4800" b="0" cap="none" spc="0" dirty="0" err="1">
                <a:ln w="0"/>
              </a:rPr>
              <a:t>location</a:t>
            </a:r>
            <a:r>
              <a:rPr lang="pt-BR" sz="4800" b="0" cap="none" spc="0" dirty="0">
                <a:ln w="0"/>
              </a:rPr>
              <a:t> in radial </a:t>
            </a:r>
            <a:r>
              <a:rPr lang="pt-BR" sz="4800" b="0" cap="none" spc="0" dirty="0" err="1">
                <a:ln w="0"/>
              </a:rPr>
              <a:t>distribution</a:t>
            </a:r>
            <a:r>
              <a:rPr lang="pt-BR" sz="4800" b="0" cap="none" spc="0" dirty="0">
                <a:ln w="0"/>
              </a:rPr>
              <a:t> networks</a:t>
            </a:r>
          </a:p>
        </p:txBody>
      </p:sp>
    </p:spTree>
    <p:extLst>
      <p:ext uri="{BB962C8B-B14F-4D97-AF65-F5344CB8AC3E}">
        <p14:creationId xmlns:p14="http://schemas.microsoft.com/office/powerpoint/2010/main" val="3705484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AB7AC-027D-4BFF-ADD5-7B021E22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Loadshape</a:t>
            </a:r>
            <a:r>
              <a:rPr lang="pt-BR" dirty="0"/>
              <a:t> for a </a:t>
            </a:r>
            <a:r>
              <a:rPr lang="pt-BR" dirty="0" err="1"/>
              <a:t>typical</a:t>
            </a:r>
            <a:r>
              <a:rPr lang="pt-BR" dirty="0"/>
              <a:t> </a:t>
            </a:r>
            <a:r>
              <a:rPr lang="pt-BR" dirty="0" err="1"/>
              <a:t>day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a </a:t>
            </a:r>
            <a:r>
              <a:rPr lang="pt-BR" dirty="0" err="1"/>
              <a:t>season</a:t>
            </a:r>
            <a:r>
              <a:rPr lang="pt-BR" dirty="0"/>
              <a:t> (</a:t>
            </a:r>
            <a:r>
              <a:rPr lang="pt-BR" dirty="0" err="1"/>
              <a:t>pu</a:t>
            </a:r>
            <a:r>
              <a:rPr lang="pt-BR" dirty="0"/>
              <a:t> x hours)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0EF3039-43C2-4160-828E-30F667803E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08" y="1831594"/>
            <a:ext cx="5852172" cy="438912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4E67C4F-DC74-4F96-A979-E56EC0AC1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520" y="1831594"/>
            <a:ext cx="5852172" cy="4389129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44ACA98C-8DC1-4651-B93A-DDF5C43CD6F1}"/>
              </a:ext>
            </a:extLst>
          </p:cNvPr>
          <p:cNvSpPr txBox="1">
            <a:spLocks/>
          </p:cNvSpPr>
          <p:nvPr/>
        </p:nvSpPr>
        <p:spPr>
          <a:xfrm>
            <a:off x="2463902" y="1831594"/>
            <a:ext cx="1837509" cy="4509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000" dirty="0">
                <a:solidFill>
                  <a:schemeClr val="tx1"/>
                </a:solidFill>
                <a:latin typeface="+mn-lt"/>
              </a:rPr>
              <a:t>Spring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B4E75496-5A9E-4811-B4A7-F9D957AA233A}"/>
              </a:ext>
            </a:extLst>
          </p:cNvPr>
          <p:cNvSpPr txBox="1">
            <a:spLocks/>
          </p:cNvSpPr>
          <p:nvPr/>
        </p:nvSpPr>
        <p:spPr>
          <a:xfrm>
            <a:off x="8809343" y="1831594"/>
            <a:ext cx="1837509" cy="4509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000" dirty="0">
                <a:solidFill>
                  <a:schemeClr val="tx1"/>
                </a:solidFill>
                <a:latin typeface="+mn-lt"/>
              </a:rPr>
              <a:t>Summer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7F6D880-42BE-493C-829D-AB236D59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3615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C8B9A3-2ABC-4EAE-AA1A-9D1EE0F7D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Loadshape</a:t>
            </a:r>
            <a:r>
              <a:rPr lang="pt-BR" dirty="0"/>
              <a:t> for a </a:t>
            </a:r>
            <a:r>
              <a:rPr lang="pt-BR" dirty="0" err="1"/>
              <a:t>typical</a:t>
            </a:r>
            <a:r>
              <a:rPr lang="pt-BR" dirty="0"/>
              <a:t> </a:t>
            </a:r>
            <a:r>
              <a:rPr lang="pt-BR" dirty="0" err="1"/>
              <a:t>day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a </a:t>
            </a:r>
            <a:r>
              <a:rPr lang="pt-BR" dirty="0" err="1"/>
              <a:t>season</a:t>
            </a:r>
            <a:r>
              <a:rPr lang="pt-BR" dirty="0"/>
              <a:t> (</a:t>
            </a:r>
            <a:r>
              <a:rPr lang="pt-BR" dirty="0" err="1"/>
              <a:t>pu</a:t>
            </a:r>
            <a:r>
              <a:rPr lang="pt-BR" dirty="0"/>
              <a:t> x hours)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3A2A9DB-E9D5-49BD-8F06-5E6B82B9D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28" y="1887578"/>
            <a:ext cx="5852172" cy="438912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B5A4EE8-09C0-4E13-B765-6C201A214B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1887578"/>
            <a:ext cx="5852172" cy="4389129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DAF22894-0747-4AD9-B2B5-F19766BD94AE}"/>
              </a:ext>
            </a:extLst>
          </p:cNvPr>
          <p:cNvSpPr txBox="1">
            <a:spLocks/>
          </p:cNvSpPr>
          <p:nvPr/>
        </p:nvSpPr>
        <p:spPr>
          <a:xfrm>
            <a:off x="2463902" y="1831594"/>
            <a:ext cx="1837509" cy="4509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000" dirty="0" err="1">
                <a:solidFill>
                  <a:schemeClr val="tx1"/>
                </a:solidFill>
                <a:latin typeface="+mn-lt"/>
              </a:rPr>
              <a:t>Autumn</a:t>
            </a:r>
            <a:endParaRPr lang="pt-BR" sz="2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5A47468-7CEB-4B4B-87B5-13A817F58568}"/>
              </a:ext>
            </a:extLst>
          </p:cNvPr>
          <p:cNvSpPr txBox="1">
            <a:spLocks/>
          </p:cNvSpPr>
          <p:nvPr/>
        </p:nvSpPr>
        <p:spPr>
          <a:xfrm>
            <a:off x="8809343" y="1831594"/>
            <a:ext cx="1837509" cy="4509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000" dirty="0" err="1">
                <a:solidFill>
                  <a:schemeClr val="tx1"/>
                </a:solidFill>
                <a:latin typeface="+mn-lt"/>
              </a:rPr>
              <a:t>Winter</a:t>
            </a:r>
            <a:endParaRPr lang="pt-BR" sz="20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8D5493C-B4C4-4890-842D-DBC90806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60708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7F9B61-0BA4-4E21-9A72-7B4C4637A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circuit</a:t>
            </a:r>
            <a:r>
              <a:rPr lang="pt-BR" dirty="0"/>
              <a:t> - </a:t>
            </a:r>
            <a:r>
              <a:rPr lang="pt-BR" dirty="0" err="1"/>
              <a:t>voltage</a:t>
            </a:r>
            <a:endParaRPr lang="pt-BR" dirty="0"/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95E752A7-3D11-4A3B-B6C4-D6F8EFC85016}"/>
              </a:ext>
            </a:extLst>
          </p:cNvPr>
          <p:cNvSpPr txBox="1">
            <a:spLocks/>
          </p:cNvSpPr>
          <p:nvPr/>
        </p:nvSpPr>
        <p:spPr>
          <a:xfrm>
            <a:off x="6755363" y="1984390"/>
            <a:ext cx="3993502" cy="73081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§"/>
            </a:pPr>
            <a:r>
              <a:rPr lang="pt-BR" dirty="0" err="1">
                <a:solidFill>
                  <a:schemeClr val="tx1"/>
                </a:solidFill>
              </a:rPr>
              <a:t>Source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voltage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at</a:t>
            </a:r>
            <a:r>
              <a:rPr lang="pt-BR" dirty="0">
                <a:solidFill>
                  <a:schemeClr val="tx1"/>
                </a:solidFill>
              </a:rPr>
              <a:t> 11 </a:t>
            </a:r>
            <a:r>
              <a:rPr lang="pt-BR" dirty="0" err="1">
                <a:solidFill>
                  <a:schemeClr val="tx1"/>
                </a:solidFill>
              </a:rPr>
              <a:t>o’clock</a:t>
            </a:r>
            <a:r>
              <a:rPr lang="pt-BR" dirty="0">
                <a:solidFill>
                  <a:schemeClr val="tx1"/>
                </a:solidFill>
              </a:rPr>
              <a:t> in a </a:t>
            </a:r>
            <a:r>
              <a:rPr lang="pt-BR" dirty="0" err="1">
                <a:solidFill>
                  <a:schemeClr val="tx1"/>
                </a:solidFill>
              </a:rPr>
              <a:t>typical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spring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day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F4F55C1-1727-4C09-93E8-CE1E5ABAF5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51" t="7378" r="4416" b="15633"/>
          <a:stretch/>
        </p:blipFill>
        <p:spPr>
          <a:xfrm>
            <a:off x="1013305" y="1984390"/>
            <a:ext cx="4790336" cy="402336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58A8DDD-4AC8-4348-BD27-E544604DE3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58"/>
          <a:stretch/>
        </p:blipFill>
        <p:spPr>
          <a:xfrm>
            <a:off x="5913028" y="3104996"/>
            <a:ext cx="6278972" cy="1782147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237D9C4-BC06-403D-9417-566CACE91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5892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7B8041-7EC1-438C-9DB6-E238C84BE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13</a:t>
            </a:fld>
            <a:endParaRPr lang="pt-BR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E4F5568E-12CD-4D6D-A5C9-8B6C86B00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circuit</a:t>
            </a:r>
            <a:r>
              <a:rPr lang="pt-BR" dirty="0"/>
              <a:t> – </a:t>
            </a:r>
            <a:r>
              <a:rPr lang="pt-BR" dirty="0" err="1"/>
              <a:t>voltage</a:t>
            </a:r>
            <a:r>
              <a:rPr lang="pt-BR" dirty="0"/>
              <a:t> (</a:t>
            </a:r>
            <a:r>
              <a:rPr lang="pt-BR" dirty="0" err="1"/>
              <a:t>pu</a:t>
            </a:r>
            <a:r>
              <a:rPr lang="pt-BR" dirty="0"/>
              <a:t>) – </a:t>
            </a:r>
            <a:r>
              <a:rPr lang="pt-BR" dirty="0" err="1"/>
              <a:t>minimum</a:t>
            </a:r>
            <a:r>
              <a:rPr lang="pt-BR" dirty="0"/>
              <a:t> </a:t>
            </a:r>
            <a:r>
              <a:rPr lang="pt-BR" dirty="0" err="1"/>
              <a:t>load</a:t>
            </a:r>
            <a:r>
              <a:rPr lang="pt-BR" dirty="0"/>
              <a:t> – 3h (</a:t>
            </a:r>
            <a:r>
              <a:rPr lang="pt-BR" dirty="0" err="1"/>
              <a:t>spring</a:t>
            </a:r>
            <a:r>
              <a:rPr lang="pt-BR" dirty="0"/>
              <a:t>)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C7644E6-E813-4B46-8DF8-2DFD446794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56" r="8487"/>
          <a:stretch/>
        </p:blipFill>
        <p:spPr>
          <a:xfrm>
            <a:off x="301840" y="2187359"/>
            <a:ext cx="3719744" cy="373187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0DCDCCE7-FAE1-4EB6-A64C-3DCEDF6478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109" r="7135"/>
          <a:stretch/>
        </p:blipFill>
        <p:spPr>
          <a:xfrm>
            <a:off x="4376691" y="2232635"/>
            <a:ext cx="3719744" cy="373187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A68902F-9C48-4444-8A40-035B8BC44E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897" r="8666"/>
          <a:stretch/>
        </p:blipFill>
        <p:spPr>
          <a:xfrm>
            <a:off x="8285825" y="2232637"/>
            <a:ext cx="3604335" cy="373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64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7F9B61-0BA4-4E21-9A72-7B4C4637A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circuit</a:t>
            </a:r>
            <a:r>
              <a:rPr lang="pt-BR" dirty="0"/>
              <a:t> – </a:t>
            </a:r>
            <a:r>
              <a:rPr lang="pt-BR" dirty="0" err="1"/>
              <a:t>voltage</a:t>
            </a:r>
            <a:r>
              <a:rPr lang="pt-BR" dirty="0"/>
              <a:t> (</a:t>
            </a:r>
            <a:r>
              <a:rPr lang="pt-BR" dirty="0" err="1"/>
              <a:t>pu</a:t>
            </a:r>
            <a:r>
              <a:rPr lang="pt-BR" dirty="0"/>
              <a:t>) – </a:t>
            </a:r>
            <a:r>
              <a:rPr lang="pt-BR" dirty="0" err="1"/>
              <a:t>maximum</a:t>
            </a:r>
            <a:r>
              <a:rPr lang="pt-BR" dirty="0"/>
              <a:t> </a:t>
            </a:r>
            <a:r>
              <a:rPr lang="pt-BR" dirty="0" err="1"/>
              <a:t>load</a:t>
            </a:r>
            <a:r>
              <a:rPr lang="pt-BR" dirty="0"/>
              <a:t> – 15h (</a:t>
            </a:r>
            <a:r>
              <a:rPr lang="pt-BR" dirty="0" err="1"/>
              <a:t>summer</a:t>
            </a:r>
            <a:r>
              <a:rPr lang="pt-BR" dirty="0"/>
              <a:t>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862B588-91A9-4C55-8527-67B54B89C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14</a:t>
            </a:fld>
            <a:endParaRPr lang="pt-BR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5914EC59-8CB4-443E-B245-29BCC86B17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42" t="2977" r="8088"/>
          <a:stretch/>
        </p:blipFill>
        <p:spPr>
          <a:xfrm>
            <a:off x="260408" y="2254928"/>
            <a:ext cx="3755255" cy="3620804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5258042-BF31-4AA9-9219-AFCAB40175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085" r="5947"/>
          <a:stretch/>
        </p:blipFill>
        <p:spPr>
          <a:xfrm>
            <a:off x="4296798" y="2143858"/>
            <a:ext cx="3879541" cy="373187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45A1DC4-9672-480A-B93C-084191CD3A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869" r="8445"/>
          <a:stretch/>
        </p:blipFill>
        <p:spPr>
          <a:xfrm>
            <a:off x="8265113" y="2143858"/>
            <a:ext cx="3666479" cy="373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94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2713EAE-1688-4234-9C71-5BFF3A62D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768" y="1845548"/>
            <a:ext cx="5852172" cy="438912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AAF42BC-EB17-4B1F-82B3-5A26BF88F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Photovoltaic</a:t>
            </a:r>
            <a:r>
              <a:rPr lang="pt-BR" dirty="0"/>
              <a:t> systems </a:t>
            </a:r>
            <a:r>
              <a:rPr lang="pt-BR" dirty="0" err="1"/>
              <a:t>dimensioning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OpenDSS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B8FD0F3-724A-45F3-BCBA-FA7BEF0E47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502"/>
          <a:stretch/>
        </p:blipFill>
        <p:spPr>
          <a:xfrm>
            <a:off x="87085" y="1802675"/>
            <a:ext cx="6008915" cy="4075612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7015E7D3-5A5E-4C01-A9E8-C33C72DDCE40}"/>
              </a:ext>
            </a:extLst>
          </p:cNvPr>
          <p:cNvSpPr txBox="1">
            <a:spLocks/>
          </p:cNvSpPr>
          <p:nvPr/>
        </p:nvSpPr>
        <p:spPr>
          <a:xfrm>
            <a:off x="2788295" y="5943602"/>
            <a:ext cx="1184991" cy="342123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pt-BR" dirty="0">
                <a:solidFill>
                  <a:schemeClr val="tx1"/>
                </a:solidFill>
              </a:rPr>
              <a:t>[EPRI 2011]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D762BB-0347-4B13-B439-6D85F7207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15</a:t>
            </a:fld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5609A47-D39D-454C-8A18-0258805F5E7B}"/>
              </a:ext>
            </a:extLst>
          </p:cNvPr>
          <p:cNvSpPr txBox="1"/>
          <p:nvPr/>
        </p:nvSpPr>
        <p:spPr>
          <a:xfrm>
            <a:off x="8319801" y="1987289"/>
            <a:ext cx="1477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W/m² x hours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8ACF561B-07E5-4242-8C25-6641BFA419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768" y="1845547"/>
            <a:ext cx="5852172" cy="4389129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B17E7EDF-547F-4F78-8AEC-2804F80A1172}"/>
              </a:ext>
            </a:extLst>
          </p:cNvPr>
          <p:cNvSpPr txBox="1"/>
          <p:nvPr/>
        </p:nvSpPr>
        <p:spPr>
          <a:xfrm>
            <a:off x="8496933" y="1987289"/>
            <a:ext cx="112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°C x hours</a:t>
            </a:r>
          </a:p>
        </p:txBody>
      </p:sp>
    </p:spTree>
    <p:extLst>
      <p:ext uri="{BB962C8B-B14F-4D97-AF65-F5344CB8AC3E}">
        <p14:creationId xmlns:p14="http://schemas.microsoft.com/office/powerpoint/2010/main" val="708913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77DFEA-4CD1-480C-BB0B-5D7A0AFBF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Distributed</a:t>
            </a:r>
            <a:r>
              <a:rPr lang="pt-BR" dirty="0"/>
              <a:t> </a:t>
            </a:r>
            <a:r>
              <a:rPr lang="pt-BR" dirty="0" err="1"/>
              <a:t>photovoltaic</a:t>
            </a:r>
            <a:r>
              <a:rPr lang="pt-BR" dirty="0"/>
              <a:t> </a:t>
            </a:r>
            <a:r>
              <a:rPr lang="pt-BR" dirty="0" err="1"/>
              <a:t>generation</a:t>
            </a:r>
            <a:r>
              <a:rPr lang="pt-BR" dirty="0"/>
              <a:t> </a:t>
            </a:r>
            <a:r>
              <a:rPr lang="pt-BR" dirty="0" err="1"/>
              <a:t>proposed</a:t>
            </a:r>
            <a:r>
              <a:rPr lang="pt-BR" dirty="0"/>
              <a:t> cases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51D5777-3541-4EC4-B808-7873C9704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16</a:t>
            </a:fld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5500EFA-F91C-4D2C-B145-3E96C6F05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592" y="2032589"/>
            <a:ext cx="5448816" cy="408661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44B854F-7EA4-488A-8DD6-B2C35352C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592" y="2032588"/>
            <a:ext cx="5448816" cy="408661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0E2220A-5EC5-4953-B2D1-7D74995752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1592" y="2032587"/>
            <a:ext cx="5448816" cy="4086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65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A818D8-5AE3-442F-B1B6-45F6C96DF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Penetration</a:t>
            </a:r>
            <a:r>
              <a:rPr lang="pt-BR" dirty="0"/>
              <a:t> </a:t>
            </a:r>
            <a:r>
              <a:rPr lang="pt-BR" dirty="0" err="1"/>
              <a:t>limit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96FBED-8FE1-4225-8F69-2A4E39108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ckt24 case,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penetration</a:t>
            </a:r>
            <a:r>
              <a:rPr lang="pt-BR" dirty="0"/>
              <a:t> </a:t>
            </a:r>
            <a:r>
              <a:rPr lang="pt-BR" dirty="0" err="1"/>
              <a:t>limit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decided</a:t>
            </a:r>
            <a:r>
              <a:rPr lang="pt-BR" dirty="0"/>
              <a:t> </a:t>
            </a:r>
            <a:r>
              <a:rPr lang="pt-BR" dirty="0" err="1"/>
              <a:t>mainly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comparing</a:t>
            </a:r>
            <a:r>
              <a:rPr lang="pt-BR" dirty="0"/>
              <a:t> </a:t>
            </a:r>
            <a:r>
              <a:rPr lang="pt-BR" dirty="0" err="1"/>
              <a:t>voltage</a:t>
            </a:r>
            <a:r>
              <a:rPr lang="pt-BR" dirty="0"/>
              <a:t> </a:t>
            </a:r>
            <a:r>
              <a:rPr lang="pt-BR" dirty="0" err="1"/>
              <a:t>variation</a:t>
            </a:r>
            <a:r>
              <a:rPr lang="pt-BR" dirty="0"/>
              <a:t> </a:t>
            </a:r>
            <a:r>
              <a:rPr lang="pt-BR" dirty="0" err="1"/>
              <a:t>amongst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buses</a:t>
            </a:r>
            <a:r>
              <a:rPr lang="pt-BR" dirty="0"/>
              <a:t>. A </a:t>
            </a:r>
            <a:r>
              <a:rPr lang="pt-BR" dirty="0" err="1"/>
              <a:t>comparison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done</a:t>
            </a:r>
            <a:r>
              <a:rPr lang="pt-BR" dirty="0"/>
              <a:t> </a:t>
            </a:r>
            <a:r>
              <a:rPr lang="pt-BR" dirty="0" err="1"/>
              <a:t>between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pu</a:t>
            </a:r>
            <a:r>
              <a:rPr lang="pt-BR" dirty="0"/>
              <a:t> </a:t>
            </a:r>
            <a:r>
              <a:rPr lang="pt-BR" dirty="0" err="1"/>
              <a:t>value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 </a:t>
            </a:r>
            <a:r>
              <a:rPr lang="pt-BR" dirty="0" err="1"/>
              <a:t>buses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case </a:t>
            </a:r>
            <a:r>
              <a:rPr lang="pt-BR" dirty="0" err="1"/>
              <a:t>with</a:t>
            </a:r>
            <a:r>
              <a:rPr lang="pt-BR" dirty="0"/>
              <a:t> no PV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PVSystem</a:t>
            </a:r>
            <a:r>
              <a:rPr lang="pt-BR" dirty="0"/>
              <a:t> cases, in </a:t>
            </a:r>
            <a:r>
              <a:rPr lang="pt-BR" dirty="0" err="1"/>
              <a:t>different</a:t>
            </a:r>
            <a:r>
              <a:rPr lang="pt-BR" dirty="0"/>
              <a:t> hours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seasons</a:t>
            </a:r>
            <a:r>
              <a:rPr lang="pt-B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Case </a:t>
            </a:r>
            <a:r>
              <a:rPr lang="pt-BR" dirty="0" err="1"/>
              <a:t>with</a:t>
            </a:r>
            <a:r>
              <a:rPr lang="pt-BR" dirty="0"/>
              <a:t> 1 </a:t>
            </a:r>
            <a:r>
              <a:rPr lang="pt-BR" dirty="0" err="1"/>
              <a:t>PVSytem</a:t>
            </a:r>
            <a:r>
              <a:rPr lang="pt-BR" dirty="0"/>
              <a:t>: 8.5 MW.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Case </a:t>
            </a:r>
            <a:r>
              <a:rPr lang="pt-BR" dirty="0" err="1"/>
              <a:t>with</a:t>
            </a:r>
            <a:r>
              <a:rPr lang="pt-BR" dirty="0"/>
              <a:t> 5 </a:t>
            </a:r>
            <a:r>
              <a:rPr lang="pt-BR" dirty="0" err="1"/>
              <a:t>PVSystems</a:t>
            </a:r>
            <a:r>
              <a:rPr lang="pt-BR" dirty="0"/>
              <a:t>: 1.5 MW </a:t>
            </a:r>
            <a:r>
              <a:rPr lang="pt-BR" dirty="0" err="1"/>
              <a:t>each</a:t>
            </a:r>
            <a:r>
              <a:rPr lang="pt-B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Case </a:t>
            </a:r>
            <a:r>
              <a:rPr lang="pt-BR" dirty="0" err="1"/>
              <a:t>with</a:t>
            </a:r>
            <a:r>
              <a:rPr lang="pt-BR" dirty="0"/>
              <a:t> 339 </a:t>
            </a:r>
            <a:r>
              <a:rPr lang="pt-BR" dirty="0" err="1"/>
              <a:t>PVSystems</a:t>
            </a:r>
            <a:r>
              <a:rPr lang="pt-BR" dirty="0"/>
              <a:t>: 15 kW </a:t>
            </a:r>
            <a:r>
              <a:rPr lang="pt-BR" dirty="0" err="1"/>
              <a:t>each</a:t>
            </a:r>
            <a:r>
              <a:rPr lang="pt-BR" dirty="0"/>
              <a:t>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E37B3E6-6152-4144-B8D1-5134D17C1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00551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m 20">
            <a:extLst>
              <a:ext uri="{FF2B5EF4-FFF2-40B4-BE49-F238E27FC236}">
                <a16:creationId xmlns:a16="http://schemas.microsoft.com/office/drawing/2014/main" id="{0FDDE7F4-FF88-4B07-A9DA-6830FA886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871" y="2001774"/>
            <a:ext cx="4887218" cy="408163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B5A18D7-CF60-410B-87BC-2362A28C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Difference</a:t>
            </a:r>
            <a:r>
              <a:rPr lang="pt-BR" dirty="0"/>
              <a:t> in </a:t>
            </a:r>
            <a:r>
              <a:rPr lang="pt-BR" dirty="0" err="1"/>
              <a:t>power</a:t>
            </a:r>
            <a:r>
              <a:rPr lang="pt-BR" dirty="0"/>
              <a:t> </a:t>
            </a:r>
            <a:r>
              <a:rPr lang="pt-BR" dirty="0" err="1"/>
              <a:t>flow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1E1A5E4-D5E8-4BF3-A266-0BF04C5D4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18</a:t>
            </a:fld>
            <a:endParaRPr lang="pt-BR" dirty="0"/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3AF3D0A6-21F8-4A41-9BC4-A5DB8FB2C3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872" y="2001775"/>
            <a:ext cx="4887217" cy="408163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41D68B3-B827-48AE-9071-7281CBB92A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872" y="2001776"/>
            <a:ext cx="4887217" cy="4081631"/>
          </a:xfrm>
          <a:prstGeom prst="rect">
            <a:avLst/>
          </a:prstGeom>
        </p:spPr>
      </p:pic>
      <p:sp>
        <p:nvSpPr>
          <p:cNvPr id="24" name="Retângulo 23">
            <a:extLst>
              <a:ext uri="{FF2B5EF4-FFF2-40B4-BE49-F238E27FC236}">
                <a16:creationId xmlns:a16="http://schemas.microsoft.com/office/drawing/2014/main" id="{D0D896F3-1887-4603-B183-2D5229C23639}"/>
              </a:ext>
            </a:extLst>
          </p:cNvPr>
          <p:cNvSpPr/>
          <p:nvPr/>
        </p:nvSpPr>
        <p:spPr>
          <a:xfrm>
            <a:off x="513183" y="2967134"/>
            <a:ext cx="2631233" cy="92373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Case </a:t>
            </a:r>
            <a:r>
              <a:rPr lang="pt-BR" sz="2800" dirty="0" err="1"/>
              <a:t>with</a:t>
            </a:r>
            <a:r>
              <a:rPr lang="pt-BR" sz="2800" dirty="0"/>
              <a:t> 1 PV system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051095EE-8AA2-4CCA-B9C2-80AABB1B5D9B}"/>
              </a:ext>
            </a:extLst>
          </p:cNvPr>
          <p:cNvSpPr/>
          <p:nvPr/>
        </p:nvSpPr>
        <p:spPr>
          <a:xfrm>
            <a:off x="520335" y="2967133"/>
            <a:ext cx="2631233" cy="92373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Case </a:t>
            </a:r>
            <a:r>
              <a:rPr lang="pt-BR" sz="2800" dirty="0" err="1"/>
              <a:t>with</a:t>
            </a:r>
            <a:r>
              <a:rPr lang="pt-BR" sz="2800" dirty="0"/>
              <a:t> 5 PV systems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E48DB623-B18D-4277-A539-1739C23F6A65}"/>
              </a:ext>
            </a:extLst>
          </p:cNvPr>
          <p:cNvSpPr/>
          <p:nvPr/>
        </p:nvSpPr>
        <p:spPr>
          <a:xfrm>
            <a:off x="506031" y="2967133"/>
            <a:ext cx="2631233" cy="92373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Case </a:t>
            </a:r>
            <a:r>
              <a:rPr lang="pt-BR" sz="2800" dirty="0" err="1"/>
              <a:t>with</a:t>
            </a:r>
            <a:r>
              <a:rPr lang="pt-BR" sz="2800" dirty="0"/>
              <a:t> 339 PV systems</a:t>
            </a:r>
          </a:p>
        </p:txBody>
      </p:sp>
    </p:spTree>
    <p:extLst>
      <p:ext uri="{BB962C8B-B14F-4D97-AF65-F5344CB8AC3E}">
        <p14:creationId xmlns:p14="http://schemas.microsoft.com/office/powerpoint/2010/main" val="1362759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33B077-1910-414F-BB4D-E2571DE78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Buses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OpenDSS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40DAA36-6711-4A58-ADE0-6AFCE7C5CB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03"/>
          <a:stretch/>
        </p:blipFill>
        <p:spPr>
          <a:xfrm>
            <a:off x="7592011" y="1950722"/>
            <a:ext cx="1503501" cy="3835019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64B60D36-EB79-4DEF-803A-35D78D295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950722"/>
            <a:ext cx="4043887" cy="402336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Buses</a:t>
            </a:r>
            <a:r>
              <a:rPr lang="pt-BR" dirty="0"/>
              <a:t> are </a:t>
            </a:r>
            <a:r>
              <a:rPr lang="pt-BR" dirty="0" err="1"/>
              <a:t>infinite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OpenDSS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node 0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connected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ground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default.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They</a:t>
            </a:r>
            <a:r>
              <a:rPr lang="pt-BR" dirty="0"/>
              <a:t> are </a:t>
            </a:r>
            <a:r>
              <a:rPr lang="pt-BR" dirty="0" err="1"/>
              <a:t>created</a:t>
            </a:r>
            <a:r>
              <a:rPr lang="pt-BR" dirty="0"/>
              <a:t> as </a:t>
            </a:r>
            <a:r>
              <a:rPr lang="pt-BR" dirty="0" err="1"/>
              <a:t>parameters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element</a:t>
            </a:r>
            <a:r>
              <a:rPr lang="pt-BR" dirty="0"/>
              <a:t> (</a:t>
            </a:r>
            <a:r>
              <a:rPr lang="pt-BR" dirty="0" err="1"/>
              <a:t>generator</a:t>
            </a:r>
            <a:r>
              <a:rPr lang="pt-BR" dirty="0"/>
              <a:t>, </a:t>
            </a:r>
            <a:r>
              <a:rPr lang="pt-BR" dirty="0" err="1"/>
              <a:t>transformer</a:t>
            </a:r>
            <a:r>
              <a:rPr lang="pt-BR" dirty="0"/>
              <a:t>, </a:t>
            </a:r>
            <a:r>
              <a:rPr lang="pt-BR" dirty="0" err="1"/>
              <a:t>line</a:t>
            </a:r>
            <a:r>
              <a:rPr lang="pt-BR" dirty="0"/>
              <a:t>, </a:t>
            </a:r>
            <a:r>
              <a:rPr lang="pt-BR" dirty="0" err="1"/>
              <a:t>load</a:t>
            </a:r>
            <a:r>
              <a:rPr lang="pt-BR" dirty="0"/>
              <a:t>...)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E453A-DE74-49FA-98E6-D9C00504F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48115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60F91F-A36D-4D2D-B40D-C060ABB03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Introduction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38CCD2-0968-4D35-ABA2-CCC26A056E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Based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[</a:t>
            </a:r>
            <a:r>
              <a:rPr lang="pt-BR" dirty="0" err="1"/>
              <a:t>Kumar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Saxena</a:t>
            </a:r>
            <a:r>
              <a:rPr lang="pt-BR" dirty="0"/>
              <a:t> 2016],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addition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distributed</a:t>
            </a:r>
            <a:r>
              <a:rPr lang="pt-BR" dirty="0"/>
              <a:t> </a:t>
            </a:r>
            <a:r>
              <a:rPr lang="pt-BR" dirty="0" err="1"/>
              <a:t>photovoltaic</a:t>
            </a:r>
            <a:r>
              <a:rPr lang="pt-BR" dirty="0"/>
              <a:t> </a:t>
            </a:r>
            <a:r>
              <a:rPr lang="pt-BR" dirty="0" err="1"/>
              <a:t>generation</a:t>
            </a:r>
            <a:r>
              <a:rPr lang="pt-BR" dirty="0"/>
              <a:t> in a radial </a:t>
            </a:r>
            <a:r>
              <a:rPr lang="pt-BR" dirty="0" err="1"/>
              <a:t>distribution</a:t>
            </a:r>
            <a:r>
              <a:rPr lang="pt-BR" dirty="0"/>
              <a:t> network </a:t>
            </a:r>
            <a:r>
              <a:rPr lang="pt-BR" dirty="0" err="1"/>
              <a:t>results</a:t>
            </a:r>
            <a:r>
              <a:rPr lang="pt-BR" dirty="0"/>
              <a:t> in </a:t>
            </a:r>
            <a:r>
              <a:rPr lang="pt-BR" dirty="0" err="1"/>
              <a:t>numerous</a:t>
            </a:r>
            <a:r>
              <a:rPr lang="pt-BR" dirty="0"/>
              <a:t> </a:t>
            </a:r>
            <a:r>
              <a:rPr lang="pt-BR" dirty="0" err="1"/>
              <a:t>technical</a:t>
            </a:r>
            <a:r>
              <a:rPr lang="pt-BR" dirty="0"/>
              <a:t> </a:t>
            </a:r>
            <a:r>
              <a:rPr lang="pt-BR" dirty="0" err="1"/>
              <a:t>challenges</a:t>
            </a:r>
            <a:r>
              <a:rPr lang="pt-BR" dirty="0"/>
              <a:t> for its </a:t>
            </a:r>
            <a:r>
              <a:rPr lang="pt-BR" dirty="0" err="1"/>
              <a:t>operation</a:t>
            </a:r>
            <a:r>
              <a:rPr lang="pt-BR" dirty="0"/>
              <a:t>, </a:t>
            </a:r>
            <a:r>
              <a:rPr lang="pt-BR" dirty="0" err="1"/>
              <a:t>one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them</a:t>
            </a:r>
            <a:r>
              <a:rPr lang="pt-BR" dirty="0"/>
              <a:t> </a:t>
            </a:r>
            <a:r>
              <a:rPr lang="pt-BR" dirty="0" err="1"/>
              <a:t>being</a:t>
            </a: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location</a:t>
            </a:r>
            <a:r>
              <a:rPr lang="pt-BR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Changes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values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current</a:t>
            </a:r>
            <a:r>
              <a:rPr lang="pt-BR" dirty="0"/>
              <a:t>, short </a:t>
            </a:r>
            <a:r>
              <a:rPr lang="pt-BR" dirty="0" err="1"/>
              <a:t>circuit</a:t>
            </a:r>
            <a:r>
              <a:rPr lang="pt-BR" dirty="0"/>
              <a:t> </a:t>
            </a:r>
            <a:r>
              <a:rPr lang="pt-BR" dirty="0" err="1"/>
              <a:t>power</a:t>
            </a:r>
            <a:r>
              <a:rPr lang="pt-BR" dirty="0"/>
              <a:t>, </a:t>
            </a:r>
            <a:r>
              <a:rPr lang="pt-BR" dirty="0" err="1"/>
              <a:t>impedance</a:t>
            </a:r>
            <a:r>
              <a:rPr lang="pt-BR" dirty="0"/>
              <a:t> relay </a:t>
            </a:r>
            <a:r>
              <a:rPr lang="pt-BR" dirty="0" err="1"/>
              <a:t>reach</a:t>
            </a:r>
            <a:r>
              <a:rPr lang="pt-BR" dirty="0"/>
              <a:t>, </a:t>
            </a:r>
            <a:r>
              <a:rPr lang="pt-BR" dirty="0" err="1"/>
              <a:t>voltage</a:t>
            </a:r>
            <a:r>
              <a:rPr lang="pt-BR" dirty="0"/>
              <a:t> profile.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Islanding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reverse </a:t>
            </a:r>
            <a:r>
              <a:rPr lang="pt-BR" dirty="0" err="1"/>
              <a:t>power</a:t>
            </a:r>
            <a:r>
              <a:rPr lang="pt-BR" dirty="0"/>
              <a:t> </a:t>
            </a:r>
            <a:r>
              <a:rPr lang="pt-BR" dirty="0" err="1"/>
              <a:t>flow</a:t>
            </a:r>
            <a:r>
              <a:rPr lang="pt-BR" dirty="0"/>
              <a:t> </a:t>
            </a:r>
            <a:r>
              <a:rPr lang="pt-BR" dirty="0" err="1"/>
              <a:t>become</a:t>
            </a:r>
            <a:r>
              <a:rPr lang="pt-BR" dirty="0"/>
              <a:t> a problem.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Coordination</a:t>
            </a:r>
            <a:r>
              <a:rPr lang="pt-BR" dirty="0"/>
              <a:t> </a:t>
            </a:r>
            <a:r>
              <a:rPr lang="pt-BR" dirty="0" err="1"/>
              <a:t>becomes</a:t>
            </a:r>
            <a:r>
              <a:rPr lang="pt-BR" dirty="0"/>
              <a:t> </a:t>
            </a:r>
            <a:r>
              <a:rPr lang="pt-BR" dirty="0" err="1"/>
              <a:t>disrupted</a:t>
            </a:r>
            <a:r>
              <a:rPr lang="pt-BR" dirty="0"/>
              <a:t>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Modern</a:t>
            </a:r>
            <a:r>
              <a:rPr lang="pt-BR" dirty="0"/>
              <a:t> approaches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location</a:t>
            </a:r>
            <a:r>
              <a:rPr lang="pt-BR" dirty="0"/>
              <a:t> in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scenario</a:t>
            </a:r>
            <a:r>
              <a:rPr lang="pt-BR" dirty="0"/>
              <a:t> are </a:t>
            </a:r>
            <a:r>
              <a:rPr lang="pt-BR" dirty="0" err="1"/>
              <a:t>based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power</a:t>
            </a:r>
            <a:r>
              <a:rPr lang="pt-BR" dirty="0"/>
              <a:t> </a:t>
            </a:r>
            <a:r>
              <a:rPr lang="pt-BR" dirty="0" err="1"/>
              <a:t>frequency</a:t>
            </a:r>
            <a:r>
              <a:rPr lang="pt-BR" dirty="0"/>
              <a:t>, </a:t>
            </a:r>
            <a:r>
              <a:rPr lang="pt-BR" dirty="0" err="1"/>
              <a:t>travelling</a:t>
            </a:r>
            <a:r>
              <a:rPr lang="pt-BR" dirty="0"/>
              <a:t> </a:t>
            </a:r>
            <a:r>
              <a:rPr lang="pt-BR" dirty="0" err="1"/>
              <a:t>waves</a:t>
            </a:r>
            <a:r>
              <a:rPr lang="pt-BR" dirty="0"/>
              <a:t>, </a:t>
            </a:r>
            <a:r>
              <a:rPr lang="pt-BR" dirty="0" err="1"/>
              <a:t>signal</a:t>
            </a:r>
            <a:r>
              <a:rPr lang="pt-BR" dirty="0"/>
              <a:t> </a:t>
            </a:r>
            <a:r>
              <a:rPr lang="pt-BR" dirty="0" err="1"/>
              <a:t>injection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.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26B43378-6322-4594-B07F-88C89B54E20F}"/>
              </a:ext>
            </a:extLst>
          </p:cNvPr>
          <p:cNvSpPr txBox="1">
            <a:spLocks/>
          </p:cNvSpPr>
          <p:nvPr/>
        </p:nvSpPr>
        <p:spPr>
          <a:xfrm>
            <a:off x="1097280" y="5759671"/>
            <a:ext cx="10058400" cy="60380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pt-BR" sz="1600" i="1" dirty="0">
              <a:solidFill>
                <a:srgbClr val="0070C0"/>
              </a:solidFill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515F3B-996B-44AC-AE1B-17D8D6054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825812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84BC4E-48EF-4B56-BB91-0880F0D78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elements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977B593-6466-4218-BBF6-36519EB6FBEC}"/>
              </a:ext>
            </a:extLst>
          </p:cNvPr>
          <p:cNvSpPr txBox="1"/>
          <p:nvPr/>
        </p:nvSpPr>
        <p:spPr>
          <a:xfrm>
            <a:off x="1472979" y="5727555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</a:t>
            </a:r>
            <a:r>
              <a:rPr lang="el-GR" dirty="0"/>
              <a:t>φ</a:t>
            </a:r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4C043E-9E30-4B3B-8BED-31740D3ECC4D}"/>
              </a:ext>
            </a:extLst>
          </p:cNvPr>
          <p:cNvSpPr txBox="1"/>
          <p:nvPr/>
        </p:nvSpPr>
        <p:spPr>
          <a:xfrm>
            <a:off x="2945385" y="5727555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</a:t>
            </a:r>
            <a:r>
              <a:rPr lang="el-GR" dirty="0"/>
              <a:t>φ</a:t>
            </a:r>
            <a:endParaRPr lang="pt-BR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4898734-88F9-4CC6-BDCB-FA744D12DD2A}"/>
              </a:ext>
            </a:extLst>
          </p:cNvPr>
          <p:cNvSpPr txBox="1"/>
          <p:nvPr/>
        </p:nvSpPr>
        <p:spPr>
          <a:xfrm>
            <a:off x="4526204" y="572755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</a:t>
            </a:r>
            <a:r>
              <a:rPr lang="el-GR" dirty="0"/>
              <a:t>φ</a:t>
            </a:r>
            <a:r>
              <a:rPr lang="pt-BR" dirty="0"/>
              <a:t>T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FEDCE27-6462-4FC7-A8AD-75A0B3EF74B0}"/>
              </a:ext>
            </a:extLst>
          </p:cNvPr>
          <p:cNvSpPr txBox="1"/>
          <p:nvPr/>
        </p:nvSpPr>
        <p:spPr>
          <a:xfrm>
            <a:off x="6049566" y="5727555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</a:t>
            </a:r>
            <a:r>
              <a:rPr lang="el-GR" dirty="0"/>
              <a:t>φ</a:t>
            </a:r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075BF71-D3ED-4A3F-B08A-D3BCB99A1633}"/>
              </a:ext>
            </a:extLst>
          </p:cNvPr>
          <p:cNvSpPr txBox="1"/>
          <p:nvPr/>
        </p:nvSpPr>
        <p:spPr>
          <a:xfrm>
            <a:off x="8788281" y="572755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</a:t>
            </a:r>
            <a:r>
              <a:rPr lang="el-GR" dirty="0"/>
              <a:t>φ</a:t>
            </a:r>
            <a:r>
              <a:rPr lang="pt-BR" dirty="0"/>
              <a:t>T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E7711850-3D52-46FD-A8BA-86CB7C7594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47" b="4405"/>
          <a:stretch/>
        </p:blipFill>
        <p:spPr>
          <a:xfrm>
            <a:off x="854392" y="1832537"/>
            <a:ext cx="10544175" cy="3799840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9BBFCF5-948D-4E10-A008-3ECB9A74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1204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EBE940-ECD6-4BD0-AF5F-C85CAEFD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LG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phase</a:t>
            </a:r>
            <a:r>
              <a:rPr lang="pt-BR" dirty="0"/>
              <a:t> B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different</a:t>
            </a:r>
            <a:r>
              <a:rPr lang="pt-BR" dirty="0"/>
              <a:t> </a:t>
            </a:r>
            <a:r>
              <a:rPr lang="pt-BR" dirty="0" err="1"/>
              <a:t>resistances</a:t>
            </a:r>
            <a:r>
              <a:rPr lang="pt-BR" dirty="0"/>
              <a:t> – </a:t>
            </a:r>
            <a:r>
              <a:rPr lang="pt-BR" dirty="0" err="1"/>
              <a:t>voltage</a:t>
            </a:r>
            <a:r>
              <a:rPr lang="pt-BR" dirty="0"/>
              <a:t> (</a:t>
            </a:r>
            <a:r>
              <a:rPr lang="pt-BR" dirty="0" err="1"/>
              <a:t>pu</a:t>
            </a:r>
            <a:r>
              <a:rPr lang="pt-BR" dirty="0"/>
              <a:t>)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58C0779-93D4-457A-998C-144455B60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21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F4523D8-3AA4-40F8-8AA6-F66B611EE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20" y="1940707"/>
            <a:ext cx="5566298" cy="417472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126AC30-AF19-4422-A5EF-37EF4DBEA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382" y="1940707"/>
            <a:ext cx="5566298" cy="4174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72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D75C05-BC0A-4466-96C4-EED963AB5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EPRI ckt24 </a:t>
            </a:r>
            <a:r>
              <a:rPr lang="pt-BR" dirty="0" err="1"/>
              <a:t>separation</a:t>
            </a:r>
            <a:r>
              <a:rPr lang="pt-BR" dirty="0"/>
              <a:t> in zones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6B301F6-BB79-4836-B5E3-2B78B8753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22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D41BAFF-8AA1-4120-8BD1-5906B4C1F7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2" t="11442" r="80" b="10277"/>
          <a:stretch/>
        </p:blipFill>
        <p:spPr>
          <a:xfrm>
            <a:off x="3038954" y="1978719"/>
            <a:ext cx="6114091" cy="413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808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49F3F1-26BB-4113-8F97-2CE7EA9D8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Data </a:t>
            </a:r>
            <a:r>
              <a:rPr lang="pt-BR" dirty="0" err="1"/>
              <a:t>extracted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simulations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21A831-7BD5-423C-B0DB-87D970E3A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t-BR" i="1" dirty="0"/>
              <a:t> </a:t>
            </a:r>
            <a:r>
              <a:rPr lang="pt-BR" dirty="0" err="1"/>
              <a:t>Labels</a:t>
            </a:r>
            <a:r>
              <a:rPr lang="pt-BR" dirty="0"/>
              <a:t>:</a:t>
            </a:r>
            <a:endParaRPr lang="pt-BR" i="1" dirty="0"/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i="1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type</a:t>
            </a:r>
            <a:r>
              <a:rPr lang="pt-BR" dirty="0"/>
              <a:t>;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season</a:t>
            </a:r>
            <a:r>
              <a:rPr lang="pt-BR" dirty="0"/>
              <a:t>;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hour;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bus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ocurred</a:t>
            </a:r>
            <a:r>
              <a:rPr lang="pt-BR" dirty="0"/>
              <a:t>;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coordinates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bus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ocurred</a:t>
            </a:r>
            <a:r>
              <a:rPr lang="pt-BR" dirty="0"/>
              <a:t>;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zone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occurred</a:t>
            </a:r>
            <a:r>
              <a:rPr lang="pt-BR" dirty="0"/>
              <a:t>;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phase</a:t>
            </a:r>
            <a:r>
              <a:rPr lang="pt-BR" dirty="0"/>
              <a:t>(s) </a:t>
            </a:r>
            <a:r>
              <a:rPr lang="pt-BR" dirty="0" err="1"/>
              <a:t>involved</a:t>
            </a:r>
            <a:r>
              <a:rPr lang="pt-BR" dirty="0"/>
              <a:t> </a:t>
            </a:r>
            <a:r>
              <a:rPr lang="pt-BR" dirty="0" err="1"/>
              <a:t>into</a:t>
            </a: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(</a:t>
            </a:r>
            <a:r>
              <a:rPr lang="pt-BR" dirty="0" err="1"/>
              <a:t>when</a:t>
            </a:r>
            <a:r>
              <a:rPr lang="pt-BR" dirty="0"/>
              <a:t> </a:t>
            </a:r>
            <a:r>
              <a:rPr lang="pt-BR" dirty="0" err="1"/>
              <a:t>necessary</a:t>
            </a:r>
            <a:r>
              <a:rPr lang="pt-BR" dirty="0"/>
              <a:t>).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t-BR" i="1" dirty="0"/>
              <a:t> </a:t>
            </a:r>
            <a:r>
              <a:rPr lang="pt-BR" dirty="0" err="1"/>
              <a:t>Results</a:t>
            </a:r>
            <a:r>
              <a:rPr lang="pt-BR" dirty="0"/>
              <a:t>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t-BR" dirty="0" err="1"/>
              <a:t>Voltages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currents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substation</a:t>
            </a:r>
            <a:r>
              <a:rPr lang="pt-BR" dirty="0"/>
              <a:t> </a:t>
            </a:r>
            <a:r>
              <a:rPr lang="pt-BR" dirty="0" err="1"/>
              <a:t>transformer</a:t>
            </a:r>
            <a:r>
              <a:rPr lang="pt-BR" dirty="0"/>
              <a:t>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D71A9A1-0225-42F6-9103-B83832ABE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09985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D256E-DEFD-40B7-BF03-5D81FFF17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detection</a:t>
            </a:r>
            <a:r>
              <a:rPr lang="pt-BR" dirty="0"/>
              <a:t> </a:t>
            </a:r>
            <a:r>
              <a:rPr lang="pt-BR" dirty="0" err="1"/>
              <a:t>MLPs</a:t>
            </a:r>
            <a:r>
              <a:rPr lang="pt-BR" dirty="0"/>
              <a:t> performance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315B1BB-9458-4FB9-BD82-F6D4891E3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24</a:t>
            </a:fld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4DD3DA8-4EB2-4718-88B8-860A53157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724" y="2203097"/>
            <a:ext cx="6362700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1980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ACD31-8F91-41D7-8876-9EB01292A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type</a:t>
            </a:r>
            <a:r>
              <a:rPr lang="pt-BR" dirty="0"/>
              <a:t> </a:t>
            </a:r>
            <a:r>
              <a:rPr lang="pt-BR" dirty="0" err="1"/>
              <a:t>MLPs</a:t>
            </a:r>
            <a:r>
              <a:rPr lang="pt-BR" dirty="0"/>
              <a:t> performance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AC9BA64-B7DD-48BB-9DE5-871FE689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25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1C5FFD9-B0A6-4809-8F40-7A11E5B78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826" y="2056305"/>
            <a:ext cx="9046347" cy="408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990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F13AC6-8273-47BA-9B07-CF5AE433D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resistance</a:t>
            </a:r>
            <a:r>
              <a:rPr lang="pt-BR" dirty="0"/>
              <a:t> </a:t>
            </a:r>
            <a:r>
              <a:rPr lang="pt-BR" dirty="0" err="1"/>
              <a:t>MLPs</a:t>
            </a:r>
            <a:r>
              <a:rPr lang="pt-BR" dirty="0"/>
              <a:t> performance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0508284-21E4-4EBF-A562-993492EC9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26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B7DBCB8-EC6D-49D5-81B3-558C75E9A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5178" y="1889974"/>
            <a:ext cx="6402603" cy="441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4325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D753232-E822-4092-8F7C-33936591E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27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DDA94E3-FDB5-4985-9123-38B569715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265" y="2094380"/>
            <a:ext cx="7541468" cy="4008385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2FB1ACE4-5FA6-4ED7-9489-E6BFCF0EA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location</a:t>
            </a:r>
            <a:r>
              <a:rPr lang="pt-BR" dirty="0"/>
              <a:t> </a:t>
            </a:r>
            <a:r>
              <a:rPr lang="pt-BR" dirty="0" err="1"/>
              <a:t>MLPs</a:t>
            </a:r>
            <a:r>
              <a:rPr lang="pt-BR" dirty="0"/>
              <a:t> performance</a:t>
            </a:r>
          </a:p>
        </p:txBody>
      </p:sp>
    </p:spTree>
    <p:extLst>
      <p:ext uri="{BB962C8B-B14F-4D97-AF65-F5344CB8AC3E}">
        <p14:creationId xmlns:p14="http://schemas.microsoft.com/office/powerpoint/2010/main" val="37874459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84E4F1-DEF9-416F-A6CC-719FA669A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Conclusions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8B7F5F-BE21-48B3-9F74-7DD204600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A </a:t>
            </a:r>
            <a:r>
              <a:rPr lang="pt-BR" dirty="0" err="1"/>
              <a:t>better</a:t>
            </a:r>
            <a:r>
              <a:rPr lang="pt-BR" dirty="0"/>
              <a:t> </a:t>
            </a:r>
            <a:r>
              <a:rPr lang="pt-BR" dirty="0" err="1"/>
              <a:t>understanding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necessary</a:t>
            </a:r>
            <a:r>
              <a:rPr lang="pt-BR" dirty="0"/>
              <a:t> </a:t>
            </a:r>
            <a:r>
              <a:rPr lang="pt-BR" dirty="0" err="1"/>
              <a:t>parameters</a:t>
            </a:r>
            <a:r>
              <a:rPr lang="pt-BR" dirty="0"/>
              <a:t> in </a:t>
            </a:r>
            <a:r>
              <a:rPr lang="pt-BR" dirty="0" err="1"/>
              <a:t>order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proper</a:t>
            </a:r>
            <a:r>
              <a:rPr lang="pt-BR" dirty="0"/>
              <a:t> </a:t>
            </a:r>
            <a:r>
              <a:rPr lang="pt-BR" dirty="0" err="1"/>
              <a:t>model</a:t>
            </a:r>
            <a:r>
              <a:rPr lang="pt-BR" dirty="0"/>
              <a:t> PV systems in radial </a:t>
            </a:r>
            <a:r>
              <a:rPr lang="pt-BR" dirty="0" err="1"/>
              <a:t>distribution</a:t>
            </a:r>
            <a:r>
              <a:rPr lang="pt-BR" dirty="0"/>
              <a:t> networks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provided</a:t>
            </a:r>
            <a:r>
              <a:rPr lang="pt-B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It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possible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estimate</a:t>
            </a:r>
            <a:r>
              <a:rPr lang="pt-BR" dirty="0"/>
              <a:t> a </a:t>
            </a:r>
            <a:r>
              <a:rPr lang="pt-BR" dirty="0" err="1"/>
              <a:t>penetration</a:t>
            </a:r>
            <a:r>
              <a:rPr lang="pt-BR" dirty="0"/>
              <a:t> </a:t>
            </a:r>
            <a:r>
              <a:rPr lang="pt-BR" dirty="0" err="1"/>
              <a:t>limit</a:t>
            </a:r>
            <a:r>
              <a:rPr lang="pt-BR" dirty="0"/>
              <a:t> for </a:t>
            </a:r>
            <a:r>
              <a:rPr lang="pt-BR" dirty="0" err="1"/>
              <a:t>different</a:t>
            </a:r>
            <a:r>
              <a:rPr lang="pt-BR" dirty="0"/>
              <a:t> cases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PVSystems</a:t>
            </a:r>
            <a:r>
              <a:rPr lang="pt-BR" dirty="0"/>
              <a:t> </a:t>
            </a:r>
            <a:r>
              <a:rPr lang="pt-BR" dirty="0" err="1"/>
              <a:t>inserted</a:t>
            </a:r>
            <a:r>
              <a:rPr lang="pt-BR" dirty="0"/>
              <a:t> in ckt24.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The </a:t>
            </a:r>
            <a:r>
              <a:rPr lang="pt-BR" dirty="0" err="1"/>
              <a:t>distributed</a:t>
            </a:r>
            <a:r>
              <a:rPr lang="pt-BR" dirty="0"/>
              <a:t> </a:t>
            </a:r>
            <a:r>
              <a:rPr lang="pt-BR" dirty="0" err="1"/>
              <a:t>generation</a:t>
            </a:r>
            <a:r>
              <a:rPr lang="pt-BR" dirty="0"/>
              <a:t> </a:t>
            </a:r>
            <a:r>
              <a:rPr lang="pt-BR" dirty="0" err="1"/>
              <a:t>behavior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measured</a:t>
            </a:r>
            <a:r>
              <a:rPr lang="pt-BR" dirty="0"/>
              <a:t> for </a:t>
            </a:r>
            <a:r>
              <a:rPr lang="pt-BR" dirty="0" err="1"/>
              <a:t>different</a:t>
            </a:r>
            <a:r>
              <a:rPr lang="pt-BR" dirty="0"/>
              <a:t> cases in ckt24.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Classifier</a:t>
            </a:r>
            <a:r>
              <a:rPr lang="pt-BR" dirty="0"/>
              <a:t> </a:t>
            </a:r>
            <a:r>
              <a:rPr lang="pt-BR" dirty="0" err="1"/>
              <a:t>algorithms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check</a:t>
            </a:r>
            <a:r>
              <a:rPr lang="pt-BR" dirty="0"/>
              <a:t> </a:t>
            </a:r>
            <a:r>
              <a:rPr lang="pt-BR" dirty="0" err="1"/>
              <a:t>occurrence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, its </a:t>
            </a:r>
            <a:r>
              <a:rPr lang="pt-BR" dirty="0" err="1"/>
              <a:t>type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resistance</a:t>
            </a:r>
            <a:r>
              <a:rPr lang="pt-BR" dirty="0"/>
              <a:t> </a:t>
            </a:r>
            <a:r>
              <a:rPr lang="pt-BR" dirty="0" err="1"/>
              <a:t>work</a:t>
            </a:r>
            <a:r>
              <a:rPr lang="pt-BR" dirty="0"/>
              <a:t> </a:t>
            </a:r>
            <a:r>
              <a:rPr lang="pt-BR" dirty="0" err="1"/>
              <a:t>pretty</a:t>
            </a:r>
            <a:r>
              <a:rPr lang="pt-BR" dirty="0"/>
              <a:t> </a:t>
            </a:r>
            <a:r>
              <a:rPr lang="pt-BR" dirty="0" err="1"/>
              <a:t>well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ckt24.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Classifier</a:t>
            </a:r>
            <a:r>
              <a:rPr lang="pt-BR" dirty="0"/>
              <a:t> </a:t>
            </a:r>
            <a:r>
              <a:rPr lang="pt-BR" dirty="0" err="1"/>
              <a:t>algorithms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check</a:t>
            </a: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location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ckt24, </a:t>
            </a:r>
            <a:r>
              <a:rPr lang="pt-BR" dirty="0" err="1"/>
              <a:t>despite</a:t>
            </a:r>
            <a:r>
              <a:rPr lang="pt-BR" dirty="0"/>
              <a:t> </a:t>
            </a:r>
            <a:r>
              <a:rPr lang="pt-BR" dirty="0" err="1"/>
              <a:t>having</a:t>
            </a:r>
            <a:r>
              <a:rPr lang="pt-BR" dirty="0"/>
              <a:t> a 90% </a:t>
            </a:r>
            <a:r>
              <a:rPr lang="pt-BR" dirty="0" err="1"/>
              <a:t>average</a:t>
            </a:r>
            <a:r>
              <a:rPr lang="pt-BR" dirty="0"/>
              <a:t> </a:t>
            </a:r>
            <a:r>
              <a:rPr lang="pt-BR" dirty="0" err="1"/>
              <a:t>success</a:t>
            </a:r>
            <a:r>
              <a:rPr lang="pt-BR" dirty="0"/>
              <a:t> rate, still </a:t>
            </a:r>
            <a:r>
              <a:rPr lang="pt-BR" dirty="0" err="1"/>
              <a:t>need</a:t>
            </a:r>
            <a:r>
              <a:rPr lang="pt-BR" dirty="0"/>
              <a:t> </a:t>
            </a:r>
            <a:r>
              <a:rPr lang="pt-BR" dirty="0" err="1"/>
              <a:t>improvement</a:t>
            </a:r>
            <a:r>
              <a:rPr lang="pt-BR" dirty="0"/>
              <a:t>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BR" dirty="0"/>
          </a:p>
          <a:p>
            <a:pPr lvl="1">
              <a:buFont typeface="Wingdings" panose="05000000000000000000" pitchFamily="2" charset="2"/>
              <a:buChar char="§"/>
            </a:pP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CF8D527-6D54-4386-BA75-524308C20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55039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B9CB15-72C4-4EFE-B92D-6A78640F7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Future </a:t>
            </a:r>
            <a:r>
              <a:rPr lang="pt-BR" dirty="0" err="1"/>
              <a:t>proposals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D165C8-4EC6-4087-820D-84D7B7557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Study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different</a:t>
            </a:r>
            <a:r>
              <a:rPr lang="pt-BR" dirty="0"/>
              <a:t> leves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photovoltaic</a:t>
            </a:r>
            <a:r>
              <a:rPr lang="pt-BR" dirty="0"/>
              <a:t> </a:t>
            </a:r>
            <a:r>
              <a:rPr lang="pt-BR" dirty="0" err="1"/>
              <a:t>penetration</a:t>
            </a:r>
            <a:r>
              <a:rPr lang="pt-B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location</a:t>
            </a:r>
            <a:r>
              <a:rPr lang="pt-BR" dirty="0"/>
              <a:t> </a:t>
            </a:r>
            <a:r>
              <a:rPr lang="pt-BR" dirty="0" err="1"/>
              <a:t>study</a:t>
            </a:r>
            <a:r>
              <a:rPr lang="pt-BR" dirty="0"/>
              <a:t> in </a:t>
            </a:r>
            <a:r>
              <a:rPr lang="pt-BR" dirty="0" err="1"/>
              <a:t>ring</a:t>
            </a:r>
            <a:r>
              <a:rPr lang="pt-BR" dirty="0"/>
              <a:t> </a:t>
            </a:r>
            <a:r>
              <a:rPr lang="pt-BR" dirty="0" err="1"/>
              <a:t>configuration</a:t>
            </a:r>
            <a:r>
              <a:rPr lang="pt-BR" dirty="0"/>
              <a:t> networks.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Measurement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currents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voltages</a:t>
            </a:r>
            <a:r>
              <a:rPr lang="pt-BR" dirty="0"/>
              <a:t> in more </a:t>
            </a:r>
            <a:r>
              <a:rPr lang="pt-BR" dirty="0" err="1"/>
              <a:t>than</a:t>
            </a:r>
            <a:r>
              <a:rPr lang="pt-BR" dirty="0"/>
              <a:t> </a:t>
            </a:r>
            <a:r>
              <a:rPr lang="pt-BR" dirty="0" err="1"/>
              <a:t>one</a:t>
            </a:r>
            <a:r>
              <a:rPr lang="pt-BR" dirty="0"/>
              <a:t> </a:t>
            </a:r>
            <a:r>
              <a:rPr lang="pt-BR" dirty="0" err="1"/>
              <a:t>location</a:t>
            </a:r>
            <a:r>
              <a:rPr lang="pt-B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Consideration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weekend </a:t>
            </a:r>
            <a:r>
              <a:rPr lang="pt-BR" dirty="0" err="1"/>
              <a:t>loadshapes</a:t>
            </a:r>
            <a:r>
              <a:rPr lang="pt-B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Separation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EPRI ckt24 in more </a:t>
            </a:r>
            <a:r>
              <a:rPr lang="pt-BR" dirty="0" err="1"/>
              <a:t>than</a:t>
            </a:r>
            <a:r>
              <a:rPr lang="pt-BR" dirty="0"/>
              <a:t> 6 zones.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Separation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EPRI ckt24 </a:t>
            </a:r>
            <a:r>
              <a:rPr lang="pt-BR" dirty="0" err="1"/>
              <a:t>using</a:t>
            </a:r>
            <a:r>
              <a:rPr lang="pt-BR" dirty="0"/>
              <a:t> clusters.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Integration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power</a:t>
            </a:r>
            <a:r>
              <a:rPr lang="pt-BR" dirty="0"/>
              <a:t> system </a:t>
            </a:r>
            <a:r>
              <a:rPr lang="pt-BR" dirty="0" err="1"/>
              <a:t>protection</a:t>
            </a:r>
            <a:r>
              <a:rPr lang="pt-BR" dirty="0"/>
              <a:t> </a:t>
            </a:r>
            <a:r>
              <a:rPr lang="pt-BR" dirty="0" err="1"/>
              <a:t>equipments</a:t>
            </a:r>
            <a:r>
              <a:rPr lang="pt-BR" dirty="0"/>
              <a:t>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718585-4A1F-4B13-B1FB-A7EDA543B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29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1869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A76A6B-EE03-4A5F-B2F0-5D5A320F9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Objective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118B13-C7B0-4536-A9DA-7E71D891B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Verify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influence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distributed</a:t>
            </a:r>
            <a:r>
              <a:rPr lang="pt-BR" dirty="0"/>
              <a:t> </a:t>
            </a:r>
            <a:r>
              <a:rPr lang="pt-BR" dirty="0" err="1"/>
              <a:t>photovoltaic</a:t>
            </a:r>
            <a:r>
              <a:rPr lang="pt-BR" dirty="0"/>
              <a:t> </a:t>
            </a:r>
            <a:r>
              <a:rPr lang="pt-BR" dirty="0" err="1"/>
              <a:t>generation</a:t>
            </a:r>
            <a:r>
              <a:rPr lang="pt-BR" dirty="0"/>
              <a:t> in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location</a:t>
            </a:r>
            <a:r>
              <a:rPr lang="pt-BR" dirty="0"/>
              <a:t> </a:t>
            </a:r>
            <a:r>
              <a:rPr lang="pt-BR" dirty="0" err="1"/>
              <a:t>based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in a radial </a:t>
            </a:r>
            <a:r>
              <a:rPr lang="pt-BR" dirty="0" err="1"/>
              <a:t>distribution</a:t>
            </a:r>
            <a:r>
              <a:rPr lang="pt-BR" dirty="0"/>
              <a:t> network.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2D5254-7372-42B9-A703-2A3ACCF9A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013623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C2FFD1-1120-40D5-B1A3-FB0479F6A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Bibliographic</a:t>
            </a:r>
            <a:r>
              <a:rPr lang="pt-BR" dirty="0"/>
              <a:t> </a:t>
            </a:r>
            <a:r>
              <a:rPr lang="pt-BR" dirty="0" err="1"/>
              <a:t>references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4E8F66-690E-4EE2-8188-D363BD2DB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07355"/>
            <a:ext cx="10058400" cy="419750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pt-BR" dirty="0"/>
              <a:t>[</a:t>
            </a:r>
            <a:r>
              <a:rPr lang="pt-BR" dirty="0" err="1"/>
              <a:t>Duffie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Beckman</a:t>
            </a:r>
            <a:r>
              <a:rPr lang="pt-BR" dirty="0"/>
              <a:t> 2013] </a:t>
            </a:r>
            <a:r>
              <a:rPr lang="en-US" dirty="0" err="1"/>
              <a:t>Duffie</a:t>
            </a:r>
            <a:r>
              <a:rPr lang="en-US" dirty="0"/>
              <a:t>, J. A., &amp; Beckman, W. A. (2013). </a:t>
            </a:r>
            <a:r>
              <a:rPr lang="en-US" i="1" dirty="0"/>
              <a:t>Solar engineering of thermal processes</a:t>
            </a:r>
            <a:r>
              <a:rPr lang="en-US" dirty="0"/>
              <a:t>. John Wiley &amp; Sons.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pt-BR" dirty="0"/>
              <a:t>[EPRI] </a:t>
            </a:r>
            <a:r>
              <a:rPr lang="en-US" dirty="0"/>
              <a:t>EPRI. Summary of </a:t>
            </a:r>
            <a:r>
              <a:rPr lang="en-US" dirty="0" err="1"/>
              <a:t>epri</a:t>
            </a:r>
            <a:r>
              <a:rPr lang="en-US" dirty="0"/>
              <a:t> test circuits. http://svn.code.sf.net/p/electricdss/code/trunk/Distrib/EPRITestCircuits/Readme.pdf.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pt-BR" dirty="0"/>
              <a:t>[EPRI 2011] </a:t>
            </a:r>
            <a:r>
              <a:rPr lang="en-US" dirty="0"/>
              <a:t>EPRI (2011). </a:t>
            </a:r>
            <a:r>
              <a:rPr lang="en-US" dirty="0" err="1"/>
              <a:t>Opendss</a:t>
            </a:r>
            <a:r>
              <a:rPr lang="en-US" dirty="0"/>
              <a:t> </a:t>
            </a:r>
            <a:r>
              <a:rPr lang="en-US" dirty="0" err="1"/>
              <a:t>pvsystem</a:t>
            </a:r>
            <a:r>
              <a:rPr lang="en-US" dirty="0"/>
              <a:t> element model. http://svn.code.sf.net/p/electricdss/code/trunk/Distrib/Doc/OpenDSS%20PVSystem%20Model.pdf.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pt-BR" dirty="0"/>
              <a:t>[</a:t>
            </a:r>
            <a:r>
              <a:rPr lang="pt-BR" dirty="0" err="1"/>
              <a:t>Géron</a:t>
            </a:r>
            <a:r>
              <a:rPr lang="pt-BR" dirty="0"/>
              <a:t> 2017] </a:t>
            </a:r>
            <a:r>
              <a:rPr lang="en-US" dirty="0" err="1"/>
              <a:t>Géron</a:t>
            </a:r>
            <a:r>
              <a:rPr lang="en-US" dirty="0"/>
              <a:t>, A. (2017). </a:t>
            </a:r>
            <a:r>
              <a:rPr lang="en-US" i="1" dirty="0"/>
              <a:t>Hands-on machine learning with </a:t>
            </a:r>
            <a:r>
              <a:rPr lang="en-US" i="1" dirty="0" err="1"/>
              <a:t>Scikit</a:t>
            </a:r>
            <a:r>
              <a:rPr lang="en-US" i="1" dirty="0"/>
              <a:t>-Learn and TensorFlow: concepts, tools, and techniques to build intelligent systems</a:t>
            </a:r>
            <a:r>
              <a:rPr lang="en-US" dirty="0"/>
              <a:t>. " O'Reilly Media, Inc.".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pt-BR" dirty="0"/>
              <a:t>[</a:t>
            </a:r>
            <a:r>
              <a:rPr lang="pt-BR" dirty="0" err="1"/>
              <a:t>Goodfellow</a:t>
            </a:r>
            <a:r>
              <a:rPr lang="pt-BR" dirty="0"/>
              <a:t> et al. 2016] </a:t>
            </a:r>
            <a:r>
              <a:rPr lang="en-US" dirty="0"/>
              <a:t>Goodfellow, I., </a:t>
            </a:r>
            <a:r>
              <a:rPr lang="en-US" dirty="0" err="1"/>
              <a:t>Bengio</a:t>
            </a:r>
            <a:r>
              <a:rPr lang="en-US" dirty="0"/>
              <a:t>, Y., and Courville, A. (2016). </a:t>
            </a:r>
            <a:r>
              <a:rPr lang="en-US" i="1" dirty="0"/>
              <a:t>Deep Learning</a:t>
            </a:r>
            <a:r>
              <a:rPr lang="en-US" dirty="0"/>
              <a:t>. MIT Press. http://www.deeplearningbook.org.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487C32-D96F-4614-963D-0CC52174E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30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98000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E87556-A5B5-4975-83DD-94D1161CA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Bibliographic</a:t>
            </a:r>
            <a:r>
              <a:rPr lang="pt-BR" dirty="0"/>
              <a:t> </a:t>
            </a:r>
            <a:r>
              <a:rPr lang="pt-BR" dirty="0" err="1"/>
              <a:t>references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57946C-712E-4D31-A82C-96622D5AE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30977"/>
            <a:ext cx="10058400" cy="4164550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</a:t>
            </a:r>
            <a:r>
              <a:rPr lang="pt-BR" dirty="0"/>
              <a:t>[</a:t>
            </a:r>
            <a:r>
              <a:rPr lang="pt-BR" dirty="0" err="1"/>
              <a:t>Kumar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Saxena</a:t>
            </a:r>
            <a:r>
              <a:rPr lang="pt-BR" dirty="0"/>
              <a:t> 2016] </a:t>
            </a:r>
            <a:r>
              <a:rPr lang="en-US" dirty="0"/>
              <a:t>Kumar, R., &amp; Saxena, D. (2016, November). Fault location in distribution network with distributed generation: An overview and key issues. In </a:t>
            </a:r>
            <a:r>
              <a:rPr lang="en-US" i="1" dirty="0"/>
              <a:t>Power India International Conference (PIICON), 2016 IEEE 7th</a:t>
            </a:r>
            <a:r>
              <a:rPr lang="en-US" dirty="0"/>
              <a:t> (pp. 1-6). IEEE.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i="1" dirty="0"/>
              <a:t> </a:t>
            </a:r>
            <a:r>
              <a:rPr lang="pt-BR" dirty="0"/>
              <a:t>[</a:t>
            </a:r>
            <a:r>
              <a:rPr lang="pt-BR" dirty="0" err="1"/>
              <a:t>Lemaître</a:t>
            </a:r>
            <a:r>
              <a:rPr lang="pt-BR" dirty="0"/>
              <a:t> et al. 2017] </a:t>
            </a:r>
            <a:r>
              <a:rPr lang="en-US" dirty="0" err="1"/>
              <a:t>Lemaître</a:t>
            </a:r>
            <a:r>
              <a:rPr lang="en-US" dirty="0"/>
              <a:t>, G., Nogueira, F., &amp; </a:t>
            </a:r>
            <a:r>
              <a:rPr lang="en-US" dirty="0" err="1"/>
              <a:t>Aridas</a:t>
            </a:r>
            <a:r>
              <a:rPr lang="en-US" dirty="0"/>
              <a:t>, C. K. (2017). Imbalanced-learn: A python toolbox to tackle the curse of imbalanced datasets in machine learning. </a:t>
            </a:r>
            <a:r>
              <a:rPr lang="en-US" i="1" dirty="0"/>
              <a:t>The Journal of Machine Learning Research</a:t>
            </a:r>
            <a:r>
              <a:rPr lang="en-US" dirty="0"/>
              <a:t>, </a:t>
            </a:r>
            <a:r>
              <a:rPr lang="en-US" i="1" dirty="0"/>
              <a:t>18</a:t>
            </a:r>
            <a:r>
              <a:rPr lang="en-US" dirty="0"/>
              <a:t>(1), 559-563.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 [</a:t>
            </a:r>
            <a:r>
              <a:rPr lang="pt-BR" dirty="0" err="1"/>
              <a:t>Meeus</a:t>
            </a:r>
            <a:r>
              <a:rPr lang="pt-BR" dirty="0"/>
              <a:t> 1991] </a:t>
            </a:r>
            <a:r>
              <a:rPr lang="en-US" dirty="0" err="1"/>
              <a:t>Meeus</a:t>
            </a:r>
            <a:r>
              <a:rPr lang="en-US" dirty="0"/>
              <a:t>, J. H. (1991). </a:t>
            </a:r>
            <a:r>
              <a:rPr lang="en-US" i="1" dirty="0"/>
              <a:t>Astronomical algorithms</a:t>
            </a:r>
            <a:r>
              <a:rPr lang="en-US" dirty="0"/>
              <a:t>. </a:t>
            </a:r>
            <a:r>
              <a:rPr lang="en-US" dirty="0" err="1"/>
              <a:t>Willmann</a:t>
            </a:r>
            <a:r>
              <a:rPr lang="en-US" dirty="0"/>
              <a:t>-Bell, Incorporated.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[Pedregosa et al. 2011] Pedregosa, F., </a:t>
            </a:r>
            <a:r>
              <a:rPr lang="pt-BR" dirty="0" err="1"/>
              <a:t>Varoquaux</a:t>
            </a:r>
            <a:r>
              <a:rPr lang="pt-BR" dirty="0"/>
              <a:t>, G., </a:t>
            </a:r>
            <a:r>
              <a:rPr lang="pt-BR" dirty="0" err="1"/>
              <a:t>Gramfort</a:t>
            </a:r>
            <a:r>
              <a:rPr lang="pt-BR" dirty="0"/>
              <a:t>, A., Michel, V., </a:t>
            </a:r>
            <a:r>
              <a:rPr lang="pt-BR" dirty="0" err="1"/>
              <a:t>Thirion</a:t>
            </a:r>
            <a:r>
              <a:rPr lang="pt-BR" dirty="0"/>
              <a:t>, B., </a:t>
            </a:r>
            <a:r>
              <a:rPr lang="pt-BR" dirty="0" err="1"/>
              <a:t>Grisel</a:t>
            </a:r>
            <a:r>
              <a:rPr lang="pt-BR" dirty="0"/>
              <a:t>, O., ... &amp; </a:t>
            </a:r>
            <a:r>
              <a:rPr lang="pt-BR" dirty="0" err="1"/>
              <a:t>Vanderplas</a:t>
            </a:r>
            <a:r>
              <a:rPr lang="pt-BR" dirty="0"/>
              <a:t>, J. (2011). </a:t>
            </a:r>
            <a:r>
              <a:rPr lang="pt-BR" dirty="0" err="1"/>
              <a:t>Scikit-learn</a:t>
            </a:r>
            <a:r>
              <a:rPr lang="pt-BR" dirty="0"/>
              <a:t>: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in Python. </a:t>
            </a:r>
            <a:r>
              <a:rPr lang="pt-BR" i="1" dirty="0" err="1"/>
              <a:t>Journal</a:t>
            </a:r>
            <a:r>
              <a:rPr lang="pt-BR" i="1" dirty="0"/>
              <a:t> </a:t>
            </a:r>
            <a:r>
              <a:rPr lang="pt-BR" i="1" dirty="0" err="1"/>
              <a:t>of</a:t>
            </a:r>
            <a:r>
              <a:rPr lang="pt-BR" i="1" dirty="0"/>
              <a:t> </a:t>
            </a:r>
            <a:r>
              <a:rPr lang="pt-BR" i="1" dirty="0" err="1"/>
              <a:t>machine</a:t>
            </a:r>
            <a:r>
              <a:rPr lang="pt-BR" i="1" dirty="0"/>
              <a:t> </a:t>
            </a:r>
            <a:r>
              <a:rPr lang="pt-BR" i="1" dirty="0" err="1"/>
              <a:t>learning</a:t>
            </a:r>
            <a:r>
              <a:rPr lang="pt-BR" i="1" dirty="0"/>
              <a:t> </a:t>
            </a:r>
            <a:r>
              <a:rPr lang="pt-BR" i="1" dirty="0" err="1"/>
              <a:t>research</a:t>
            </a:r>
            <a:r>
              <a:rPr lang="pt-BR" dirty="0"/>
              <a:t>, </a:t>
            </a:r>
            <a:r>
              <a:rPr lang="pt-BR" i="1" dirty="0"/>
              <a:t>12</a:t>
            </a:r>
            <a:r>
              <a:rPr lang="pt-BR" dirty="0"/>
              <a:t>(</a:t>
            </a:r>
            <a:r>
              <a:rPr lang="pt-BR" dirty="0" err="1"/>
              <a:t>Oct</a:t>
            </a:r>
            <a:r>
              <a:rPr lang="pt-BR" dirty="0"/>
              <a:t>), 2825-2830.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[PRODIST 2012] PRODIST, A. (2012). Procedimentos de Distribuição de Energia Elétrica no Sistema Elétrico Nacional, Módulo 8-Qualidade da Energia Elétrica.</a:t>
            </a:r>
            <a:endParaRPr lang="pt-BR" i="1" dirty="0"/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C341763-EA42-4E35-9E72-9D6E5E557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31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50912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8D8328-89B9-4E8F-B549-0CEBB18FB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Bibliographic</a:t>
            </a:r>
            <a:r>
              <a:rPr lang="pt-BR" dirty="0"/>
              <a:t> </a:t>
            </a:r>
            <a:r>
              <a:rPr lang="pt-BR" dirty="0" err="1"/>
              <a:t>references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6814CB-C63C-40FA-AAC9-AEB88C474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59904"/>
            <a:ext cx="10058400" cy="3454488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[Reno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Coogan</a:t>
            </a:r>
            <a:r>
              <a:rPr lang="pt-BR" dirty="0"/>
              <a:t> 2013] Reno, M. J., &amp; </a:t>
            </a:r>
            <a:r>
              <a:rPr lang="pt-BR" dirty="0" err="1"/>
              <a:t>Coogan</a:t>
            </a:r>
            <a:r>
              <a:rPr lang="pt-BR" dirty="0"/>
              <a:t>, K. (2013). Grid </a:t>
            </a:r>
            <a:r>
              <a:rPr lang="pt-BR" dirty="0" err="1"/>
              <a:t>integrated</a:t>
            </a:r>
            <a:r>
              <a:rPr lang="pt-BR" dirty="0"/>
              <a:t> </a:t>
            </a:r>
            <a:r>
              <a:rPr lang="pt-BR" dirty="0" err="1"/>
              <a:t>distributed</a:t>
            </a:r>
            <a:r>
              <a:rPr lang="pt-BR" dirty="0"/>
              <a:t> PV (</a:t>
            </a:r>
            <a:r>
              <a:rPr lang="pt-BR" dirty="0" err="1"/>
              <a:t>GridPV</a:t>
            </a:r>
            <a:r>
              <a:rPr lang="pt-BR" dirty="0"/>
              <a:t>). </a:t>
            </a:r>
            <a:r>
              <a:rPr lang="pt-BR" i="1" dirty="0"/>
              <a:t>Sandia </a:t>
            </a:r>
            <a:r>
              <a:rPr lang="pt-BR" i="1" dirty="0" err="1"/>
              <a:t>National</a:t>
            </a:r>
            <a:r>
              <a:rPr lang="pt-BR" i="1" dirty="0"/>
              <a:t> </a:t>
            </a:r>
            <a:r>
              <a:rPr lang="pt-BR" i="1" dirty="0" err="1"/>
              <a:t>Laboratories</a:t>
            </a:r>
            <a:r>
              <a:rPr lang="pt-BR" i="1" dirty="0"/>
              <a:t> SAND2013-6733</a:t>
            </a:r>
            <a:r>
              <a:rPr lang="pt-B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[</a:t>
            </a:r>
            <a:r>
              <a:rPr lang="pt-BR" dirty="0" err="1"/>
              <a:t>Sengupta</a:t>
            </a:r>
            <a:r>
              <a:rPr lang="pt-BR" dirty="0"/>
              <a:t> et al. 2018] </a:t>
            </a:r>
            <a:r>
              <a:rPr lang="pt-BR" dirty="0" err="1"/>
              <a:t>Sengupta</a:t>
            </a:r>
            <a:r>
              <a:rPr lang="pt-BR" dirty="0"/>
              <a:t>, M., </a:t>
            </a:r>
            <a:r>
              <a:rPr lang="pt-BR" dirty="0" err="1"/>
              <a:t>Xie</a:t>
            </a:r>
            <a:r>
              <a:rPr lang="pt-BR" dirty="0"/>
              <a:t>, Y., Lopez, A., </a:t>
            </a:r>
            <a:r>
              <a:rPr lang="pt-BR" dirty="0" err="1"/>
              <a:t>Habte</a:t>
            </a:r>
            <a:r>
              <a:rPr lang="pt-BR" dirty="0"/>
              <a:t>, A., </a:t>
            </a:r>
            <a:r>
              <a:rPr lang="pt-BR" dirty="0" err="1"/>
              <a:t>Maclaurin</a:t>
            </a:r>
            <a:r>
              <a:rPr lang="pt-BR" dirty="0"/>
              <a:t>, G., &amp; </a:t>
            </a:r>
            <a:r>
              <a:rPr lang="pt-BR" dirty="0" err="1"/>
              <a:t>Shelby</a:t>
            </a:r>
            <a:r>
              <a:rPr lang="pt-BR" dirty="0"/>
              <a:t>, J. (2018). The </a:t>
            </a:r>
            <a:r>
              <a:rPr lang="pt-BR" dirty="0" err="1"/>
              <a:t>national</a:t>
            </a:r>
            <a:r>
              <a:rPr lang="pt-BR" dirty="0"/>
              <a:t> solar </a:t>
            </a:r>
            <a:r>
              <a:rPr lang="pt-BR" dirty="0" err="1"/>
              <a:t>radiation</a:t>
            </a:r>
            <a:r>
              <a:rPr lang="pt-BR" dirty="0"/>
              <a:t> data base (NSRDB). </a:t>
            </a:r>
            <a:r>
              <a:rPr lang="pt-BR" i="1" dirty="0" err="1"/>
              <a:t>Renewable</a:t>
            </a:r>
            <a:r>
              <a:rPr lang="pt-BR" i="1" dirty="0"/>
              <a:t> </a:t>
            </a:r>
            <a:r>
              <a:rPr lang="pt-BR" i="1" dirty="0" err="1"/>
              <a:t>and</a:t>
            </a:r>
            <a:r>
              <a:rPr lang="pt-BR" i="1" dirty="0"/>
              <a:t> </a:t>
            </a:r>
            <a:r>
              <a:rPr lang="pt-BR" i="1" dirty="0" err="1"/>
              <a:t>Sustainable</a:t>
            </a:r>
            <a:r>
              <a:rPr lang="pt-BR" i="1" dirty="0"/>
              <a:t> Energy Reviews</a:t>
            </a:r>
            <a:r>
              <a:rPr lang="pt-BR" dirty="0"/>
              <a:t>, </a:t>
            </a:r>
            <a:r>
              <a:rPr lang="pt-BR" i="1" dirty="0"/>
              <a:t>89</a:t>
            </a:r>
            <a:r>
              <a:rPr lang="pt-BR" dirty="0"/>
              <a:t>, 51-60.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[</a:t>
            </a:r>
            <a:r>
              <a:rPr lang="pt-BR" dirty="0" err="1"/>
              <a:t>Shayani</a:t>
            </a:r>
            <a:r>
              <a:rPr lang="pt-BR" dirty="0"/>
              <a:t> 2010] </a:t>
            </a:r>
            <a:r>
              <a:rPr lang="pt-BR" dirty="0" err="1"/>
              <a:t>Shayani</a:t>
            </a:r>
            <a:r>
              <a:rPr lang="pt-BR" dirty="0"/>
              <a:t>, R. A. (2010). Método para determinação do limite de penetração da geração distribuída fotovoltaica em redes radiais de distribuição.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[Stein 2012] Stein, J. S. (2012, </a:t>
            </a:r>
            <a:r>
              <a:rPr lang="pt-BR" dirty="0" err="1"/>
              <a:t>June</a:t>
            </a:r>
            <a:r>
              <a:rPr lang="pt-BR" dirty="0"/>
              <a:t>). The </a:t>
            </a:r>
            <a:r>
              <a:rPr lang="pt-BR" dirty="0" err="1"/>
              <a:t>photovoltaic</a:t>
            </a:r>
            <a:r>
              <a:rPr lang="pt-BR" dirty="0"/>
              <a:t> performance </a:t>
            </a:r>
            <a:r>
              <a:rPr lang="pt-BR" dirty="0" err="1"/>
              <a:t>modeling</a:t>
            </a:r>
            <a:r>
              <a:rPr lang="pt-BR" dirty="0"/>
              <a:t> </a:t>
            </a:r>
            <a:r>
              <a:rPr lang="pt-BR" dirty="0" err="1"/>
              <a:t>collaborative</a:t>
            </a:r>
            <a:r>
              <a:rPr lang="pt-BR" dirty="0"/>
              <a:t> (PVPMC). In </a:t>
            </a:r>
            <a:r>
              <a:rPr lang="pt-BR" i="1" dirty="0" err="1"/>
              <a:t>Photovoltaic</a:t>
            </a:r>
            <a:r>
              <a:rPr lang="pt-BR" i="1" dirty="0"/>
              <a:t> </a:t>
            </a:r>
            <a:r>
              <a:rPr lang="pt-BR" i="1" dirty="0" err="1"/>
              <a:t>Specialists</a:t>
            </a:r>
            <a:r>
              <a:rPr lang="pt-BR" i="1" dirty="0"/>
              <a:t> </a:t>
            </a:r>
            <a:r>
              <a:rPr lang="pt-BR" i="1" dirty="0" err="1"/>
              <a:t>Conference</a:t>
            </a:r>
            <a:r>
              <a:rPr lang="pt-BR" i="1" dirty="0"/>
              <a:t> (PVSC)</a:t>
            </a:r>
            <a:r>
              <a:rPr lang="pt-BR" dirty="0"/>
              <a:t> (pp. 003048-003052).</a:t>
            </a:r>
          </a:p>
          <a:p>
            <a:pPr>
              <a:buFont typeface="Wingdings" panose="05000000000000000000" pitchFamily="2" charset="2"/>
              <a:buChar char="§"/>
            </a:pP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FDAE8A3-6471-4B5D-80D7-03C1A201E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32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2996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FF7E6E-A867-4E63-92D5-DC6AE0DF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Methodology</a:t>
            </a:r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B53407E-4C6B-42E3-9D45-798E6A8AB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4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2A2D8A7-5DA1-44EC-976A-CB831AB78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560" y="2220243"/>
            <a:ext cx="11554879" cy="358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35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E13437-49CA-48FC-A952-609073228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Tools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DC5496-832E-4F03-8393-D45457610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Open </a:t>
            </a:r>
            <a:r>
              <a:rPr lang="pt-BR" dirty="0" err="1"/>
              <a:t>Distribution</a:t>
            </a:r>
            <a:r>
              <a:rPr lang="pt-BR" dirty="0"/>
              <a:t> System Simulator (</a:t>
            </a:r>
            <a:r>
              <a:rPr lang="pt-BR" dirty="0" err="1"/>
              <a:t>OpenDSS</a:t>
            </a:r>
            <a:r>
              <a:rPr lang="pt-BR" dirty="0"/>
              <a:t>):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 snapshot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daily</a:t>
            </a:r>
            <a:r>
              <a:rPr lang="pt-BR" dirty="0"/>
              <a:t> </a:t>
            </a:r>
            <a:r>
              <a:rPr lang="pt-BR" dirty="0" err="1"/>
              <a:t>power</a:t>
            </a:r>
            <a:r>
              <a:rPr lang="pt-BR" dirty="0"/>
              <a:t> </a:t>
            </a:r>
            <a:r>
              <a:rPr lang="pt-BR" dirty="0" err="1"/>
              <a:t>flow</a:t>
            </a:r>
            <a:r>
              <a:rPr lang="pt-BR" dirty="0"/>
              <a:t>;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fault</a:t>
            </a:r>
            <a:r>
              <a:rPr lang="pt-BR" dirty="0"/>
              <a:t> </a:t>
            </a:r>
            <a:r>
              <a:rPr lang="pt-BR" dirty="0" err="1"/>
              <a:t>object</a:t>
            </a:r>
            <a:r>
              <a:rPr lang="pt-BR" dirty="0"/>
              <a:t>;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PVSystem</a:t>
            </a:r>
            <a:r>
              <a:rPr lang="pt-BR" dirty="0"/>
              <a:t> </a:t>
            </a:r>
            <a:r>
              <a:rPr lang="pt-BR" dirty="0" err="1"/>
              <a:t>object</a:t>
            </a:r>
            <a:r>
              <a:rPr lang="pt-BR" dirty="0"/>
              <a:t>;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 </a:t>
            </a:r>
            <a:r>
              <a:rPr lang="pt-BR" dirty="0" err="1"/>
              <a:t>dynamic</a:t>
            </a:r>
            <a:r>
              <a:rPr lang="pt-BR" dirty="0"/>
              <a:t>-link </a:t>
            </a:r>
            <a:r>
              <a:rPr lang="pt-BR" dirty="0" err="1"/>
              <a:t>library</a:t>
            </a:r>
            <a:r>
              <a:rPr lang="pt-BR" dirty="0"/>
              <a:t> (DLL);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/>
              <a:t> bus </a:t>
            </a:r>
            <a:r>
              <a:rPr lang="pt-BR" dirty="0" err="1"/>
              <a:t>georeferencing</a:t>
            </a:r>
            <a:r>
              <a:rPr lang="pt-BR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/>
              <a:t> Python 3: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err="1"/>
              <a:t>packages</a:t>
            </a:r>
            <a:r>
              <a:rPr lang="pt-BR" dirty="0"/>
              <a:t> for </a:t>
            </a:r>
            <a:r>
              <a:rPr lang="pt-BR" dirty="0" err="1"/>
              <a:t>graphic</a:t>
            </a:r>
            <a:r>
              <a:rPr lang="pt-BR" dirty="0"/>
              <a:t> </a:t>
            </a:r>
            <a:r>
              <a:rPr lang="pt-BR" dirty="0" err="1"/>
              <a:t>elaboration</a:t>
            </a:r>
            <a:r>
              <a:rPr lang="pt-BR" dirty="0"/>
              <a:t>, </a:t>
            </a:r>
            <a:r>
              <a:rPr lang="pt-BR" dirty="0" err="1"/>
              <a:t>numeric</a:t>
            </a:r>
            <a:r>
              <a:rPr lang="pt-BR" dirty="0"/>
              <a:t> </a:t>
            </a:r>
            <a:r>
              <a:rPr lang="pt-BR" dirty="0" err="1"/>
              <a:t>computation</a:t>
            </a:r>
            <a:r>
              <a:rPr lang="pt-BR" dirty="0"/>
              <a:t>, DLL </a:t>
            </a:r>
            <a:r>
              <a:rPr lang="pt-BR" dirty="0" err="1"/>
              <a:t>integration</a:t>
            </a:r>
            <a:r>
              <a:rPr lang="pt-BR" dirty="0"/>
              <a:t>, data management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.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C45D048-EC02-4FB9-BF38-D34A146F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5750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0E3106-EE00-4ED3-80A6-02AD9EF8A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circuit</a:t>
            </a: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EB6643B-9D35-4993-9B2D-32531AA80E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503"/>
          <a:stretch/>
        </p:blipFill>
        <p:spPr>
          <a:xfrm>
            <a:off x="531736" y="2702985"/>
            <a:ext cx="2796560" cy="239077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6F45D45-557E-492B-8E0A-84C3B4C5EA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202" r="52"/>
          <a:stretch/>
        </p:blipFill>
        <p:spPr>
          <a:xfrm>
            <a:off x="3256945" y="2702984"/>
            <a:ext cx="880187" cy="239077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2EA30B81-43CC-43EF-ACD6-BEC2D1E2D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681" y="1845734"/>
            <a:ext cx="5929846" cy="4105278"/>
          </a:xfrm>
          <a:prstGeom prst="rect">
            <a:avLst/>
          </a:prstGeom>
        </p:spPr>
      </p:pic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FB9CDCA4-08DA-4944-8706-CC1F7B7BAE20}"/>
              </a:ext>
            </a:extLst>
          </p:cNvPr>
          <p:cNvSpPr txBox="1">
            <a:spLocks/>
          </p:cNvSpPr>
          <p:nvPr/>
        </p:nvSpPr>
        <p:spPr>
          <a:xfrm>
            <a:off x="1097280" y="1845734"/>
            <a:ext cx="2541659" cy="38787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59664DA2-AAB9-4D61-B0A6-F2B11C700141}"/>
              </a:ext>
            </a:extLst>
          </p:cNvPr>
          <p:cNvSpPr txBox="1">
            <a:spLocks/>
          </p:cNvSpPr>
          <p:nvPr/>
        </p:nvSpPr>
        <p:spPr>
          <a:xfrm>
            <a:off x="2047690" y="5093759"/>
            <a:ext cx="640838" cy="42529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[EPRI]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D108134B-0C4E-4666-9DDD-961FAD18A94E}"/>
              </a:ext>
            </a:extLst>
          </p:cNvPr>
          <p:cNvSpPr txBox="1">
            <a:spLocks/>
          </p:cNvSpPr>
          <p:nvPr/>
        </p:nvSpPr>
        <p:spPr>
          <a:xfrm>
            <a:off x="7763069" y="5951012"/>
            <a:ext cx="1423337" cy="42529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[EPRI]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E7F0BEE-48E7-477D-BCF4-B7C89369B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41191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AFD0E-7539-4BCF-8B75-793BD59CE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circuit</a:t>
            </a: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A1E653B-E424-4EF8-A92C-A0B939CDA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836" y="2142684"/>
            <a:ext cx="4839478" cy="3822927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7A1B6F69-EAC7-453C-8802-71F1C0D5521E}"/>
              </a:ext>
            </a:extLst>
          </p:cNvPr>
          <p:cNvSpPr/>
          <p:nvPr/>
        </p:nvSpPr>
        <p:spPr>
          <a:xfrm>
            <a:off x="7549852" y="5965611"/>
            <a:ext cx="2419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[Matthew J. Reno 2013]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5A31C44-7665-4C72-938E-FFE6627A9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7</a:t>
            </a:fld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1930581-D43F-48A6-9EAE-E033B1AD70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87" y="2142683"/>
            <a:ext cx="5097236" cy="382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60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8A67A8-956E-43E3-8153-1ED142667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circuit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5BAAEA9-D6EC-4669-96EC-C65FE196D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320" y="2080727"/>
            <a:ext cx="4423531" cy="383488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8B97127-EEE3-4AEC-A761-0A4DCD3BD6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46"/>
          <a:stretch/>
        </p:blipFill>
        <p:spPr>
          <a:xfrm>
            <a:off x="6565020" y="1888102"/>
            <a:ext cx="4833256" cy="4027506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5CE505D-6C9B-4EFF-8D66-7AFE83359076}"/>
              </a:ext>
            </a:extLst>
          </p:cNvPr>
          <p:cNvSpPr/>
          <p:nvPr/>
        </p:nvSpPr>
        <p:spPr>
          <a:xfrm>
            <a:off x="2038362" y="5915608"/>
            <a:ext cx="2419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[Matthew J. Reno 2013]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C08BE77-CF16-423E-AC4F-6B173347346D}"/>
              </a:ext>
            </a:extLst>
          </p:cNvPr>
          <p:cNvSpPr/>
          <p:nvPr/>
        </p:nvSpPr>
        <p:spPr>
          <a:xfrm>
            <a:off x="7549852" y="5965611"/>
            <a:ext cx="2419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[Matthew J. Reno 2013]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D1D55D43-4233-4DDA-A2C3-DB71B155B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63387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4C144E-5230-46D9-B792-2FEDD440A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Yearly</a:t>
            </a:r>
            <a:r>
              <a:rPr lang="pt-BR" dirty="0"/>
              <a:t> </a:t>
            </a:r>
            <a:r>
              <a:rPr lang="pt-BR" dirty="0" err="1"/>
              <a:t>loadshape</a:t>
            </a:r>
            <a:r>
              <a:rPr lang="pt-BR" dirty="0"/>
              <a:t> (</a:t>
            </a:r>
            <a:r>
              <a:rPr lang="pt-BR" dirty="0" err="1"/>
              <a:t>pu</a:t>
            </a:r>
            <a:r>
              <a:rPr lang="pt-BR" dirty="0"/>
              <a:t> x hours)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7D8B202D-9F29-4D08-8C99-23DB91F71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14" y="1831594"/>
            <a:ext cx="5852172" cy="4389129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85A84F20-4158-4CA0-9A60-808BC34CC8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14" y="1831593"/>
            <a:ext cx="5852172" cy="4389129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A2476F20-5F19-4ED5-B475-220521C0DE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14" y="1831593"/>
            <a:ext cx="5852172" cy="4389129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5B48E08A-BF85-4B29-ACA1-9BC8CE51DF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14" y="1831593"/>
            <a:ext cx="5852172" cy="4389129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EB4F07A3-BA33-4B0A-AA6A-19C58ACDCD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14" y="1831592"/>
            <a:ext cx="5852172" cy="4389129"/>
          </a:xfrm>
          <a:prstGeom prst="rect">
            <a:avLst/>
          </a:prstGeom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0A8FEFB2-068E-4CDF-A6BF-171DD26BA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570" y="2541725"/>
            <a:ext cx="2476344" cy="29688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pt-BR" sz="2000" dirty="0"/>
              <a:t> Spring: </a:t>
            </a:r>
            <a:r>
              <a:rPr lang="pt-BR" sz="2000" dirty="0" err="1"/>
              <a:t>begins</a:t>
            </a:r>
            <a:r>
              <a:rPr lang="pt-BR" sz="2000" dirty="0"/>
              <a:t> </a:t>
            </a:r>
            <a:r>
              <a:rPr lang="pt-BR" sz="2000" dirty="0" err="1"/>
              <a:t>at</a:t>
            </a:r>
            <a:r>
              <a:rPr lang="pt-BR" sz="2000" dirty="0"/>
              <a:t> </a:t>
            </a:r>
            <a:r>
              <a:rPr lang="pt-BR" sz="2000" dirty="0" err="1"/>
              <a:t>march</a:t>
            </a:r>
            <a:r>
              <a:rPr lang="pt-BR" sz="2000" dirty="0"/>
              <a:t> 20th.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sz="2000" dirty="0"/>
              <a:t> Summer: </a:t>
            </a:r>
            <a:r>
              <a:rPr lang="pt-BR" sz="2000" dirty="0" err="1"/>
              <a:t>begins</a:t>
            </a:r>
            <a:r>
              <a:rPr lang="pt-BR" sz="2000" dirty="0"/>
              <a:t> </a:t>
            </a:r>
            <a:r>
              <a:rPr lang="pt-BR" sz="2000" dirty="0" err="1"/>
              <a:t>at</a:t>
            </a:r>
            <a:r>
              <a:rPr lang="pt-BR" sz="2000" dirty="0"/>
              <a:t> </a:t>
            </a:r>
            <a:r>
              <a:rPr lang="pt-BR" sz="2000" dirty="0" err="1"/>
              <a:t>june</a:t>
            </a:r>
            <a:r>
              <a:rPr lang="pt-BR" sz="2000" dirty="0"/>
              <a:t> 21st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sz="2000" dirty="0"/>
              <a:t> </a:t>
            </a:r>
            <a:r>
              <a:rPr lang="pt-BR" sz="2000" dirty="0" err="1"/>
              <a:t>Autumn</a:t>
            </a:r>
            <a:r>
              <a:rPr lang="pt-BR" sz="2000" dirty="0"/>
              <a:t>: </a:t>
            </a:r>
            <a:r>
              <a:rPr lang="pt-BR" sz="2000" dirty="0" err="1"/>
              <a:t>begins</a:t>
            </a:r>
            <a:r>
              <a:rPr lang="pt-BR" sz="2000" dirty="0"/>
              <a:t> </a:t>
            </a:r>
            <a:r>
              <a:rPr lang="pt-BR" sz="2000" dirty="0" err="1"/>
              <a:t>at</a:t>
            </a:r>
            <a:r>
              <a:rPr lang="pt-BR" sz="2000" dirty="0"/>
              <a:t> </a:t>
            </a:r>
            <a:r>
              <a:rPr lang="pt-BR" sz="2000" dirty="0" err="1"/>
              <a:t>september</a:t>
            </a:r>
            <a:r>
              <a:rPr lang="pt-BR" sz="2000" dirty="0"/>
              <a:t> 23rd.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sz="2000" dirty="0"/>
              <a:t> </a:t>
            </a:r>
            <a:r>
              <a:rPr lang="pt-BR" sz="2000" dirty="0" err="1"/>
              <a:t>Winter</a:t>
            </a:r>
            <a:r>
              <a:rPr lang="pt-BR" sz="2000" dirty="0"/>
              <a:t>: </a:t>
            </a:r>
            <a:r>
              <a:rPr lang="pt-BR" sz="2000" dirty="0" err="1"/>
              <a:t>begins</a:t>
            </a:r>
            <a:r>
              <a:rPr lang="pt-BR" sz="2000" dirty="0"/>
              <a:t> </a:t>
            </a:r>
            <a:r>
              <a:rPr lang="pt-BR" sz="2000" dirty="0" err="1"/>
              <a:t>at</a:t>
            </a:r>
            <a:r>
              <a:rPr lang="pt-BR" sz="2000" dirty="0"/>
              <a:t> </a:t>
            </a:r>
            <a:r>
              <a:rPr lang="pt-BR" sz="2000" dirty="0" err="1"/>
              <a:t>december</a:t>
            </a:r>
            <a:r>
              <a:rPr lang="pt-BR" sz="2000" dirty="0"/>
              <a:t> 22nd.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8FE9CB8-0CB6-495B-B73C-7F66610C7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FF759F-555F-4883-A7EA-B5FD0B8C67DD}" type="slidenum">
              <a:rPr lang="pt-BR" smtClean="0"/>
              <a:pPr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1986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49090</TotalTime>
  <Words>888</Words>
  <Application>Microsoft Office PowerPoint</Application>
  <PresentationFormat>Widescreen</PresentationFormat>
  <Paragraphs>147</Paragraphs>
  <Slides>32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36" baseType="lpstr">
      <vt:lpstr>Calibri</vt:lpstr>
      <vt:lpstr>Calibri Light</vt:lpstr>
      <vt:lpstr>Wingdings</vt:lpstr>
      <vt:lpstr>Retrospectiva</vt:lpstr>
      <vt:lpstr>Apresentação do PowerPoint</vt:lpstr>
      <vt:lpstr>Introduction</vt:lpstr>
      <vt:lpstr>Objective</vt:lpstr>
      <vt:lpstr>Methodology</vt:lpstr>
      <vt:lpstr>Tools</vt:lpstr>
      <vt:lpstr>The circuit</vt:lpstr>
      <vt:lpstr>The circuit</vt:lpstr>
      <vt:lpstr>The circuit</vt:lpstr>
      <vt:lpstr>Yearly loadshape (pu x hours)</vt:lpstr>
      <vt:lpstr>Loadshape for a typical day of a season (pu x hours)</vt:lpstr>
      <vt:lpstr>Loadshape for a typical day of a season (pu x hours)</vt:lpstr>
      <vt:lpstr>The circuit - voltage</vt:lpstr>
      <vt:lpstr>The circuit – voltage (pu) – minimum load – 3h (spring)</vt:lpstr>
      <vt:lpstr>The circuit – voltage (pu) – maximum load – 15h (summer)</vt:lpstr>
      <vt:lpstr>Photovoltaic systems dimensioning on OpenDSS</vt:lpstr>
      <vt:lpstr>Distributed photovoltaic generation proposed cases</vt:lpstr>
      <vt:lpstr>Penetration limit</vt:lpstr>
      <vt:lpstr>Difference in power flow</vt:lpstr>
      <vt:lpstr>Buses on OpenDSS</vt:lpstr>
      <vt:lpstr>Fault elements</vt:lpstr>
      <vt:lpstr>LG fault on phase B with different resistances – voltage (pu)</vt:lpstr>
      <vt:lpstr>EPRI ckt24 separation in zones</vt:lpstr>
      <vt:lpstr>Data extracted from simulations</vt:lpstr>
      <vt:lpstr>Fault detection MLPs performance</vt:lpstr>
      <vt:lpstr>Fault type MLPs performance</vt:lpstr>
      <vt:lpstr>Fault resistance MLPs performance</vt:lpstr>
      <vt:lpstr>Fault location MLPs performance</vt:lpstr>
      <vt:lpstr>Conclusions</vt:lpstr>
      <vt:lpstr>Future proposals</vt:lpstr>
      <vt:lpstr>Bibliographic references</vt:lpstr>
      <vt:lpstr>Bibliographic references</vt:lpstr>
      <vt:lpstr>Bibliographic 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Rodrigo Rianelly</dc:creator>
  <cp:lastModifiedBy>Rodrigo Rianelly</cp:lastModifiedBy>
  <cp:revision>328</cp:revision>
  <dcterms:created xsi:type="dcterms:W3CDTF">2018-07-22T05:34:38Z</dcterms:created>
  <dcterms:modified xsi:type="dcterms:W3CDTF">2019-02-06T18:44:27Z</dcterms:modified>
</cp:coreProperties>
</file>